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9" r:id="rId2"/>
  </p:sldIdLst>
  <p:sldSz cx="6858000" cy="9144000" type="letter"/>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4F7C"/>
    <a:srgbClr val="97664B"/>
    <a:srgbClr val="AD77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169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43100004-E37C-46E8-B9F6-0C9C5365CD4C}" type="datetimeFigureOut">
              <a:rPr lang="en-US" smtClean="0"/>
              <a:t>11/16/2021</a:t>
            </a:fld>
            <a:endParaRPr lang="en-US"/>
          </a:p>
        </p:txBody>
      </p:sp>
      <p:sp>
        <p:nvSpPr>
          <p:cNvPr id="4" name="Slide Image Placeholder 3"/>
          <p:cNvSpPr>
            <a:spLocks noGrp="1" noRot="1" noChangeAspect="1"/>
          </p:cNvSpPr>
          <p:nvPr>
            <p:ph type="sldImg" idx="2"/>
          </p:nvPr>
        </p:nvSpPr>
        <p:spPr>
          <a:xfrm>
            <a:off x="2443163" y="1200150"/>
            <a:ext cx="24288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47CA24D-3000-42F6-A9D5-FB9F23FE5EBD}" type="slidenum">
              <a:rPr lang="en-US" smtClean="0"/>
              <a:t>‹#›</a:t>
            </a:fld>
            <a:endParaRPr lang="en-US"/>
          </a:p>
        </p:txBody>
      </p:sp>
    </p:spTree>
    <p:extLst>
      <p:ext uri="{BB962C8B-B14F-4D97-AF65-F5344CB8AC3E}">
        <p14:creationId xmlns:p14="http://schemas.microsoft.com/office/powerpoint/2010/main" val="3746533398"/>
      </p:ext>
    </p:extLst>
  </p:cSld>
  <p:clrMap bg1="lt1" tx1="dk1" bg2="lt2" tx2="dk2" accent1="accent1" accent2="accent2" accent3="accent3" accent4="accent4" accent5="accent5" accent6="accent6" hlink="hlink" folHlink="folHlink"/>
  <p:notesStyle>
    <a:lvl1pPr marL="0" algn="l" defTabSz="820583" rtl="0" eaLnBrk="1" latinLnBrk="0" hangingPunct="1">
      <a:defRPr sz="1077" kern="1200">
        <a:solidFill>
          <a:schemeClr val="tx1"/>
        </a:solidFill>
        <a:latin typeface="+mn-lt"/>
        <a:ea typeface="+mn-ea"/>
        <a:cs typeface="+mn-cs"/>
      </a:defRPr>
    </a:lvl1pPr>
    <a:lvl2pPr marL="410291" algn="l" defTabSz="820583" rtl="0" eaLnBrk="1" latinLnBrk="0" hangingPunct="1">
      <a:defRPr sz="1077" kern="1200">
        <a:solidFill>
          <a:schemeClr val="tx1"/>
        </a:solidFill>
        <a:latin typeface="+mn-lt"/>
        <a:ea typeface="+mn-ea"/>
        <a:cs typeface="+mn-cs"/>
      </a:defRPr>
    </a:lvl2pPr>
    <a:lvl3pPr marL="820583" algn="l" defTabSz="820583" rtl="0" eaLnBrk="1" latinLnBrk="0" hangingPunct="1">
      <a:defRPr sz="1077" kern="1200">
        <a:solidFill>
          <a:schemeClr val="tx1"/>
        </a:solidFill>
        <a:latin typeface="+mn-lt"/>
        <a:ea typeface="+mn-ea"/>
        <a:cs typeface="+mn-cs"/>
      </a:defRPr>
    </a:lvl3pPr>
    <a:lvl4pPr marL="1230874" algn="l" defTabSz="820583" rtl="0" eaLnBrk="1" latinLnBrk="0" hangingPunct="1">
      <a:defRPr sz="1077" kern="1200">
        <a:solidFill>
          <a:schemeClr val="tx1"/>
        </a:solidFill>
        <a:latin typeface="+mn-lt"/>
        <a:ea typeface="+mn-ea"/>
        <a:cs typeface="+mn-cs"/>
      </a:defRPr>
    </a:lvl4pPr>
    <a:lvl5pPr marL="1641165" algn="l" defTabSz="820583" rtl="0" eaLnBrk="1" latinLnBrk="0" hangingPunct="1">
      <a:defRPr sz="1077" kern="1200">
        <a:solidFill>
          <a:schemeClr val="tx1"/>
        </a:solidFill>
        <a:latin typeface="+mn-lt"/>
        <a:ea typeface="+mn-ea"/>
        <a:cs typeface="+mn-cs"/>
      </a:defRPr>
    </a:lvl5pPr>
    <a:lvl6pPr marL="2051456" algn="l" defTabSz="820583" rtl="0" eaLnBrk="1" latinLnBrk="0" hangingPunct="1">
      <a:defRPr sz="1077" kern="1200">
        <a:solidFill>
          <a:schemeClr val="tx1"/>
        </a:solidFill>
        <a:latin typeface="+mn-lt"/>
        <a:ea typeface="+mn-ea"/>
        <a:cs typeface="+mn-cs"/>
      </a:defRPr>
    </a:lvl6pPr>
    <a:lvl7pPr marL="2461748" algn="l" defTabSz="820583" rtl="0" eaLnBrk="1" latinLnBrk="0" hangingPunct="1">
      <a:defRPr sz="1077" kern="1200">
        <a:solidFill>
          <a:schemeClr val="tx1"/>
        </a:solidFill>
        <a:latin typeface="+mn-lt"/>
        <a:ea typeface="+mn-ea"/>
        <a:cs typeface="+mn-cs"/>
      </a:defRPr>
    </a:lvl7pPr>
    <a:lvl8pPr marL="2872039" algn="l" defTabSz="820583" rtl="0" eaLnBrk="1" latinLnBrk="0" hangingPunct="1">
      <a:defRPr sz="1077" kern="1200">
        <a:solidFill>
          <a:schemeClr val="tx1"/>
        </a:solidFill>
        <a:latin typeface="+mn-lt"/>
        <a:ea typeface="+mn-ea"/>
        <a:cs typeface="+mn-cs"/>
      </a:defRPr>
    </a:lvl8pPr>
    <a:lvl9pPr marL="3282330" algn="l" defTabSz="820583" rtl="0" eaLnBrk="1" latinLnBrk="0" hangingPunct="1">
      <a:defRPr sz="107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43163" y="1200150"/>
            <a:ext cx="2428875"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A433B673-06B6-49C5-A12A-9BB6C940DC2B}" type="slidenum">
              <a:rPr lang="en-US">
                <a:solidFill>
                  <a:prstClr val="black"/>
                </a:solidFill>
                <a:latin typeface="Calibri" panose="020F0502020204030204"/>
              </a:rPr>
              <a:pPr defTabSz="966612">
                <a:defRPr/>
              </a:pPr>
              <a:t>1</a:t>
            </a:fld>
            <a:endParaRPr lang="en-US">
              <a:solidFill>
                <a:prstClr val="black"/>
              </a:solidFill>
              <a:latin typeface="Calibri" panose="020F0502020204030204"/>
            </a:endParaRPr>
          </a:p>
        </p:txBody>
      </p:sp>
    </p:spTree>
    <p:extLst>
      <p:ext uri="{BB962C8B-B14F-4D97-AF65-F5344CB8AC3E}">
        <p14:creationId xmlns:p14="http://schemas.microsoft.com/office/powerpoint/2010/main" val="2597617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1B91B5-DD62-42D4-8B45-00A5A5F97FE9}"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688F4-24EA-4674-A544-7BF7322940E0}" type="slidenum">
              <a:rPr lang="en-US" smtClean="0"/>
              <a:t>‹#›</a:t>
            </a:fld>
            <a:endParaRPr lang="en-US"/>
          </a:p>
        </p:txBody>
      </p:sp>
    </p:spTree>
    <p:extLst>
      <p:ext uri="{BB962C8B-B14F-4D97-AF65-F5344CB8AC3E}">
        <p14:creationId xmlns:p14="http://schemas.microsoft.com/office/powerpoint/2010/main" val="259498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1B91B5-DD62-42D4-8B45-00A5A5F97FE9}"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688F4-24EA-4674-A544-7BF7322940E0}" type="slidenum">
              <a:rPr lang="en-US" smtClean="0"/>
              <a:t>‹#›</a:t>
            </a:fld>
            <a:endParaRPr lang="en-US"/>
          </a:p>
        </p:txBody>
      </p:sp>
    </p:spTree>
    <p:extLst>
      <p:ext uri="{BB962C8B-B14F-4D97-AF65-F5344CB8AC3E}">
        <p14:creationId xmlns:p14="http://schemas.microsoft.com/office/powerpoint/2010/main" val="99959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1B91B5-DD62-42D4-8B45-00A5A5F97FE9}"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688F4-24EA-4674-A544-7BF7322940E0}" type="slidenum">
              <a:rPr lang="en-US" smtClean="0"/>
              <a:t>‹#›</a:t>
            </a:fld>
            <a:endParaRPr lang="en-US"/>
          </a:p>
        </p:txBody>
      </p:sp>
    </p:spTree>
    <p:extLst>
      <p:ext uri="{BB962C8B-B14F-4D97-AF65-F5344CB8AC3E}">
        <p14:creationId xmlns:p14="http://schemas.microsoft.com/office/powerpoint/2010/main" val="1991355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1B91B5-DD62-42D4-8B45-00A5A5F97FE9}"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688F4-24EA-4674-A544-7BF7322940E0}" type="slidenum">
              <a:rPr lang="en-US" smtClean="0"/>
              <a:t>‹#›</a:t>
            </a:fld>
            <a:endParaRPr lang="en-US"/>
          </a:p>
        </p:txBody>
      </p:sp>
    </p:spTree>
    <p:extLst>
      <p:ext uri="{BB962C8B-B14F-4D97-AF65-F5344CB8AC3E}">
        <p14:creationId xmlns:p14="http://schemas.microsoft.com/office/powerpoint/2010/main" val="2859116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1B91B5-DD62-42D4-8B45-00A5A5F97FE9}"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688F4-24EA-4674-A544-7BF7322940E0}" type="slidenum">
              <a:rPr lang="en-US" smtClean="0"/>
              <a:t>‹#›</a:t>
            </a:fld>
            <a:endParaRPr lang="en-US"/>
          </a:p>
        </p:txBody>
      </p:sp>
    </p:spTree>
    <p:extLst>
      <p:ext uri="{BB962C8B-B14F-4D97-AF65-F5344CB8AC3E}">
        <p14:creationId xmlns:p14="http://schemas.microsoft.com/office/powerpoint/2010/main" val="3761461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1B91B5-DD62-42D4-8B45-00A5A5F97FE9}"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A688F4-24EA-4674-A544-7BF7322940E0}" type="slidenum">
              <a:rPr lang="en-US" smtClean="0"/>
              <a:t>‹#›</a:t>
            </a:fld>
            <a:endParaRPr lang="en-US"/>
          </a:p>
        </p:txBody>
      </p:sp>
    </p:spTree>
    <p:extLst>
      <p:ext uri="{BB962C8B-B14F-4D97-AF65-F5344CB8AC3E}">
        <p14:creationId xmlns:p14="http://schemas.microsoft.com/office/powerpoint/2010/main" val="2684816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1B91B5-DD62-42D4-8B45-00A5A5F97FE9}" type="datetimeFigureOut">
              <a:rPr lang="en-US" smtClean="0"/>
              <a:t>11/16/2021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A688F4-24EA-4674-A544-7BF7322940E0}" type="slidenum">
              <a:rPr lang="en-US" smtClean="0"/>
              <a:t>‹#›</a:t>
            </a:fld>
            <a:endParaRPr lang="en-US"/>
          </a:p>
        </p:txBody>
      </p:sp>
    </p:spTree>
    <p:extLst>
      <p:ext uri="{BB962C8B-B14F-4D97-AF65-F5344CB8AC3E}">
        <p14:creationId xmlns:p14="http://schemas.microsoft.com/office/powerpoint/2010/main" val="135959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1B91B5-DD62-42D4-8B45-00A5A5F97FE9}" type="datetimeFigureOut">
              <a:rPr lang="en-US" smtClean="0"/>
              <a:t>11/16/2021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A688F4-24EA-4674-A544-7BF7322940E0}" type="slidenum">
              <a:rPr lang="en-US" smtClean="0"/>
              <a:t>‹#›</a:t>
            </a:fld>
            <a:endParaRPr lang="en-US"/>
          </a:p>
        </p:txBody>
      </p:sp>
    </p:spTree>
    <p:extLst>
      <p:ext uri="{BB962C8B-B14F-4D97-AF65-F5344CB8AC3E}">
        <p14:creationId xmlns:p14="http://schemas.microsoft.com/office/powerpoint/2010/main" val="419738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1B91B5-DD62-42D4-8B45-00A5A5F97FE9}" type="datetimeFigureOut">
              <a:rPr lang="en-US" smtClean="0"/>
              <a:t>11/16/2021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A688F4-24EA-4674-A544-7BF7322940E0}" type="slidenum">
              <a:rPr lang="en-US" smtClean="0"/>
              <a:t>‹#›</a:t>
            </a:fld>
            <a:endParaRPr lang="en-US"/>
          </a:p>
        </p:txBody>
      </p:sp>
    </p:spTree>
    <p:extLst>
      <p:ext uri="{BB962C8B-B14F-4D97-AF65-F5344CB8AC3E}">
        <p14:creationId xmlns:p14="http://schemas.microsoft.com/office/powerpoint/2010/main" val="1456037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D1B91B5-DD62-42D4-8B45-00A5A5F97FE9}"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A688F4-24EA-4674-A544-7BF7322940E0}" type="slidenum">
              <a:rPr lang="en-US" smtClean="0"/>
              <a:t>‹#›</a:t>
            </a:fld>
            <a:endParaRPr lang="en-US"/>
          </a:p>
        </p:txBody>
      </p:sp>
    </p:spTree>
    <p:extLst>
      <p:ext uri="{BB962C8B-B14F-4D97-AF65-F5344CB8AC3E}">
        <p14:creationId xmlns:p14="http://schemas.microsoft.com/office/powerpoint/2010/main" val="2138602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D1B91B5-DD62-42D4-8B45-00A5A5F97FE9}"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A688F4-24EA-4674-A544-7BF7322940E0}" type="slidenum">
              <a:rPr lang="en-US" smtClean="0"/>
              <a:t>‹#›</a:t>
            </a:fld>
            <a:endParaRPr lang="en-US"/>
          </a:p>
        </p:txBody>
      </p:sp>
    </p:spTree>
    <p:extLst>
      <p:ext uri="{BB962C8B-B14F-4D97-AF65-F5344CB8AC3E}">
        <p14:creationId xmlns:p14="http://schemas.microsoft.com/office/powerpoint/2010/main" val="3830172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9D1B91B5-DD62-42D4-8B45-00A5A5F97FE9}" type="datetimeFigureOut">
              <a:rPr lang="en-US" smtClean="0"/>
              <a:t>11/16/2021</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0A688F4-24EA-4674-A544-7BF7322940E0}" type="slidenum">
              <a:rPr lang="en-US" smtClean="0"/>
              <a:t>‹#›</a:t>
            </a:fld>
            <a:endParaRPr lang="en-US"/>
          </a:p>
        </p:txBody>
      </p:sp>
    </p:spTree>
    <p:extLst>
      <p:ext uri="{BB962C8B-B14F-4D97-AF65-F5344CB8AC3E}">
        <p14:creationId xmlns:p14="http://schemas.microsoft.com/office/powerpoint/2010/main" val="296650956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rms.gle/9SW23eLdmrrS2NDL6"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9E464B08-613D-4EA8-A136-7EE042582772}"/>
              </a:ext>
            </a:extLst>
          </p:cNvPr>
          <p:cNvCxnSpPr/>
          <p:nvPr/>
        </p:nvCxnSpPr>
        <p:spPr>
          <a:xfrm>
            <a:off x="0" y="134471"/>
            <a:ext cx="806824"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D3FF422A-062E-4E92-A3C1-0AAED6640290}"/>
              </a:ext>
            </a:extLst>
          </p:cNvPr>
          <p:cNvGrpSpPr/>
          <p:nvPr/>
        </p:nvGrpSpPr>
        <p:grpSpPr>
          <a:xfrm>
            <a:off x="1218316" y="553489"/>
            <a:ext cx="4227755" cy="1329970"/>
            <a:chOff x="336296" y="525381"/>
            <a:chExt cx="4791456" cy="1507300"/>
          </a:xfrm>
        </p:grpSpPr>
        <p:sp>
          <p:nvSpPr>
            <p:cNvPr id="4" name="TextBox 3">
              <a:extLst>
                <a:ext uri="{FF2B5EF4-FFF2-40B4-BE49-F238E27FC236}">
                  <a16:creationId xmlns:a16="http://schemas.microsoft.com/office/drawing/2014/main" id="{EC4CF7E2-409C-4948-B10F-37F94DD3F18E}"/>
                </a:ext>
              </a:extLst>
            </p:cNvPr>
            <p:cNvSpPr txBox="1"/>
            <p:nvPr/>
          </p:nvSpPr>
          <p:spPr>
            <a:xfrm>
              <a:off x="457200" y="525381"/>
              <a:ext cx="4559808" cy="802271"/>
            </a:xfrm>
            <a:prstGeom prst="rect">
              <a:avLst/>
            </a:prstGeom>
            <a:noFill/>
          </p:spPr>
          <p:txBody>
            <a:bodyPr wrap="square" rtlCol="0">
              <a:spAutoFit/>
            </a:bodyPr>
            <a:lstStyle/>
            <a:p>
              <a:pPr algn="ctr" defTabSz="403433">
                <a:defRPr/>
              </a:pPr>
              <a:r>
                <a:rPr lang="en-US" sz="4000" dirty="0">
                  <a:solidFill>
                    <a:srgbClr val="064F7C"/>
                  </a:solidFill>
                  <a:latin typeface="Helvetica" panose="020B0604020202020204" pitchFamily="34" charset="0"/>
                </a:rPr>
                <a:t>YOUR VOICE</a:t>
              </a:r>
            </a:p>
          </p:txBody>
        </p:sp>
        <p:sp>
          <p:nvSpPr>
            <p:cNvPr id="5" name="TextBox 4">
              <a:extLst>
                <a:ext uri="{FF2B5EF4-FFF2-40B4-BE49-F238E27FC236}">
                  <a16:creationId xmlns:a16="http://schemas.microsoft.com/office/drawing/2014/main" id="{FD687CDA-9E82-43AC-B33D-450273A5F2D1}"/>
                </a:ext>
              </a:extLst>
            </p:cNvPr>
            <p:cNvSpPr txBox="1"/>
            <p:nvPr/>
          </p:nvSpPr>
          <p:spPr>
            <a:xfrm>
              <a:off x="336296" y="986240"/>
              <a:ext cx="4791456" cy="1046441"/>
            </a:xfrm>
            <a:prstGeom prst="rect">
              <a:avLst/>
            </a:prstGeom>
            <a:noFill/>
          </p:spPr>
          <p:txBody>
            <a:bodyPr wrap="square" rtlCol="0">
              <a:spAutoFit/>
            </a:bodyPr>
            <a:lstStyle/>
            <a:p>
              <a:pPr algn="ctr" defTabSz="403433">
                <a:defRPr/>
              </a:pPr>
              <a:r>
                <a:rPr lang="en-US" sz="5400" b="1" dirty="0">
                  <a:solidFill>
                    <a:srgbClr val="205AAA"/>
                  </a:solidFill>
                  <a:latin typeface="Helvetica" panose="020B0604020202020204" pitchFamily="34" charset="0"/>
                </a:rPr>
                <a:t>MATTERS</a:t>
              </a:r>
            </a:p>
          </p:txBody>
        </p:sp>
      </p:grpSp>
      <p:sp>
        <p:nvSpPr>
          <p:cNvPr id="7" name="TextBox 6">
            <a:extLst>
              <a:ext uri="{FF2B5EF4-FFF2-40B4-BE49-F238E27FC236}">
                <a16:creationId xmlns:a16="http://schemas.microsoft.com/office/drawing/2014/main" id="{D7D34593-A725-474C-851E-DE1790EAA583}"/>
              </a:ext>
            </a:extLst>
          </p:cNvPr>
          <p:cNvSpPr txBox="1"/>
          <p:nvPr/>
        </p:nvSpPr>
        <p:spPr>
          <a:xfrm>
            <a:off x="138224" y="1827618"/>
            <a:ext cx="6608134" cy="4668201"/>
          </a:xfrm>
          <a:prstGeom prst="rect">
            <a:avLst/>
          </a:prstGeom>
          <a:noFill/>
        </p:spPr>
        <p:txBody>
          <a:bodyPr wrap="square" rtlCol="0">
            <a:spAutoFit/>
          </a:bodyPr>
          <a:lstStyle/>
          <a:p>
            <a:pPr algn="ctr" defTabSz="403433">
              <a:defRPr/>
            </a:pPr>
            <a:r>
              <a:rPr lang="en-US" sz="1400" b="1" dirty="0">
                <a:solidFill>
                  <a:srgbClr val="064F7C"/>
                </a:solidFill>
                <a:latin typeface="Helvetica" panose="020B0604020202020204" pitchFamily="34" charset="0"/>
              </a:rPr>
              <a:t>Participate in a 60-minute online focus group to tell us about the health of your community</a:t>
            </a:r>
            <a:endParaRPr lang="en-US" sz="1400" dirty="0">
              <a:solidFill>
                <a:srgbClr val="064F7C"/>
              </a:solidFill>
              <a:latin typeface="Helvetica" panose="020B0604020202020204" pitchFamily="34" charset="0"/>
            </a:endParaRPr>
          </a:p>
          <a:p>
            <a:pPr defTabSz="403433">
              <a:defRPr/>
            </a:pPr>
            <a:endParaRPr lang="en-US" sz="1400" dirty="0">
              <a:solidFill>
                <a:prstClr val="black"/>
              </a:solidFill>
              <a:latin typeface="Helvetica" panose="020B0604020202020204" pitchFamily="34" charset="0"/>
            </a:endParaRPr>
          </a:p>
          <a:p>
            <a:pPr defTabSz="403433">
              <a:defRPr/>
            </a:pPr>
            <a:r>
              <a:rPr lang="en-US" sz="1400" spc="15" dirty="0">
                <a:solidFill>
                  <a:srgbClr val="202124"/>
                </a:solidFill>
                <a:effectLst/>
                <a:latin typeface="Helvetica" panose="020B0604020202020204" pitchFamily="34" charset="0"/>
                <a:ea typeface="Times New Roman" panose="02020603050405020304" pitchFamily="18" charset="0"/>
                <a:cs typeface="Helvetica" panose="020B0604020202020204" pitchFamily="34" charset="0"/>
              </a:rPr>
              <a:t>The Illinois Public Health Institute is conducting focus groups to understand the top health needs of different communities across the state. We are focusing our efforts on communities that face the most health inequities such as communities of color, immigrants and refugees, individuals living with disabilities, individuals living with mental illness, people struggling with housing instability, LGBTQ+, and low-income families. Your</a:t>
            </a:r>
            <a:r>
              <a:rPr lang="en-US" sz="1400" dirty="0">
                <a:solidFill>
                  <a:prstClr val="black"/>
                </a:solidFill>
                <a:latin typeface="Helvetica" panose="020B0604020202020204" pitchFamily="34" charset="0"/>
                <a:cs typeface="Helvetica" panose="020B0604020202020204" pitchFamily="34" charset="0"/>
              </a:rPr>
              <a:t> input is essential and will help decide which issues are most important to improve health and advance health equity across Illinois.</a:t>
            </a:r>
          </a:p>
          <a:p>
            <a:pPr defTabSz="403433">
              <a:defRPr/>
            </a:pPr>
            <a:endParaRPr lang="en-US" sz="1400" dirty="0">
              <a:solidFill>
                <a:prstClr val="black"/>
              </a:solidFill>
              <a:latin typeface="Helvetica" panose="020B0604020202020204" pitchFamily="34" charset="0"/>
            </a:endParaRPr>
          </a:p>
          <a:p>
            <a:pPr defTabSz="403433">
              <a:defRPr/>
            </a:pPr>
            <a:r>
              <a:rPr lang="en-US" sz="1400" dirty="0">
                <a:solidFill>
                  <a:prstClr val="black"/>
                </a:solidFill>
                <a:latin typeface="Helvetica" panose="020B0604020202020204" pitchFamily="34" charset="0"/>
              </a:rPr>
              <a:t>Feel free to select one of the sessions below. Online focus groups will be held:</a:t>
            </a:r>
          </a:p>
          <a:p>
            <a:pPr defTabSz="403433">
              <a:defRPr/>
            </a:pPr>
            <a:endParaRPr lang="en-US" sz="1300" dirty="0">
              <a:solidFill>
                <a:prstClr val="black"/>
              </a:solidFill>
              <a:latin typeface="Helvetica" panose="020B0604020202020204" pitchFamily="34" charset="0"/>
            </a:endParaRPr>
          </a:p>
          <a:p>
            <a:pPr defTabSz="403433">
              <a:defRPr/>
            </a:pPr>
            <a:r>
              <a:rPr lang="en-US" sz="1300" dirty="0">
                <a:solidFill>
                  <a:prstClr val="black"/>
                </a:solidFill>
                <a:latin typeface="Helvetica" panose="020B0604020202020204" pitchFamily="34" charset="0"/>
              </a:rPr>
              <a:t>November 18th: 9:00 -10:00 AM - Older Adults </a:t>
            </a:r>
          </a:p>
          <a:p>
            <a:pPr defTabSz="403433">
              <a:defRPr/>
            </a:pPr>
            <a:r>
              <a:rPr lang="en-US" sz="1300" dirty="0">
                <a:solidFill>
                  <a:prstClr val="black"/>
                </a:solidFill>
                <a:latin typeface="Helvetica" panose="020B0604020202020204" pitchFamily="34" charset="0"/>
              </a:rPr>
              <a:t>November 18th: 5:00 - 6:00 PM – LGBTQIA+ Community </a:t>
            </a:r>
          </a:p>
          <a:p>
            <a:pPr defTabSz="403433">
              <a:defRPr/>
            </a:pPr>
            <a:r>
              <a:rPr lang="en-US" sz="1300" dirty="0">
                <a:solidFill>
                  <a:prstClr val="black"/>
                </a:solidFill>
                <a:latin typeface="Helvetica" panose="020B0604020202020204" pitchFamily="34" charset="0"/>
              </a:rPr>
              <a:t>November 18th: 1:00 - 2:00 PM – Immigrants and Refugees (including migrant workers)</a:t>
            </a:r>
          </a:p>
          <a:p>
            <a:pPr defTabSz="403433">
              <a:defRPr/>
            </a:pPr>
            <a:r>
              <a:rPr lang="en-US" sz="1300" dirty="0">
                <a:solidFill>
                  <a:prstClr val="black"/>
                </a:solidFill>
                <a:latin typeface="Helvetica" panose="020B0604020202020204" pitchFamily="34" charset="0"/>
              </a:rPr>
              <a:t>November 22nd: 9:00 - 10:00 AM – Communities of Color</a:t>
            </a:r>
          </a:p>
          <a:p>
            <a:pPr defTabSz="403433">
              <a:defRPr/>
            </a:pPr>
            <a:r>
              <a:rPr lang="en-US" sz="1300" dirty="0">
                <a:solidFill>
                  <a:prstClr val="black"/>
                </a:solidFill>
                <a:latin typeface="Helvetica" panose="020B0604020202020204" pitchFamily="34" charset="0"/>
              </a:rPr>
              <a:t>November 22nd: 11:00 AM - 12:00 PM – Communities of Color </a:t>
            </a:r>
          </a:p>
          <a:p>
            <a:pPr defTabSz="403433">
              <a:defRPr/>
            </a:pPr>
            <a:r>
              <a:rPr lang="en-US" sz="1300" dirty="0">
                <a:solidFill>
                  <a:prstClr val="black"/>
                </a:solidFill>
                <a:latin typeface="Helvetica" panose="020B0604020202020204" pitchFamily="34" charset="0"/>
              </a:rPr>
              <a:t>November 23rd: 6:00 - 7:00 PM – Spanish Only </a:t>
            </a:r>
          </a:p>
          <a:p>
            <a:pPr defTabSz="403433">
              <a:defRPr/>
            </a:pPr>
            <a:r>
              <a:rPr lang="en-US" sz="1300" dirty="0">
                <a:solidFill>
                  <a:prstClr val="black"/>
                </a:solidFill>
                <a:latin typeface="Helvetica" panose="020B0604020202020204" pitchFamily="34" charset="0"/>
              </a:rPr>
              <a:t>December 2</a:t>
            </a:r>
            <a:r>
              <a:rPr lang="en-US" sz="1300" baseline="30000" dirty="0">
                <a:solidFill>
                  <a:prstClr val="black"/>
                </a:solidFill>
                <a:latin typeface="Helvetica" panose="020B0604020202020204" pitchFamily="34" charset="0"/>
              </a:rPr>
              <a:t>nd</a:t>
            </a:r>
            <a:r>
              <a:rPr lang="en-US" sz="1300" dirty="0">
                <a:solidFill>
                  <a:prstClr val="black"/>
                </a:solidFill>
                <a:latin typeface="Helvetica" panose="020B0604020202020204" pitchFamily="34" charset="0"/>
              </a:rPr>
              <a:t>: 10:00-11:00 AM- People Living with Disabilities*</a:t>
            </a:r>
          </a:p>
          <a:p>
            <a:pPr defTabSz="403433">
              <a:defRPr/>
            </a:pPr>
            <a:r>
              <a:rPr lang="en-US" sz="1400" dirty="0">
                <a:solidFill>
                  <a:prstClr val="black"/>
                </a:solidFill>
                <a:latin typeface="Helvetica" panose="020B0604020202020204" pitchFamily="34" charset="0"/>
              </a:rPr>
              <a:t>*Caregivers are welcome to attend alongside participants.</a:t>
            </a:r>
          </a:p>
          <a:p>
            <a:pPr defTabSz="403433">
              <a:defRPr/>
            </a:pPr>
            <a:endParaRPr lang="en-US" sz="1235" dirty="0">
              <a:solidFill>
                <a:prstClr val="black"/>
              </a:solidFill>
              <a:highlight>
                <a:srgbClr val="FFFF00"/>
              </a:highlight>
              <a:latin typeface="Helvetica" panose="020B0604020202020204" pitchFamily="34" charset="0"/>
            </a:endParaRPr>
          </a:p>
        </p:txBody>
      </p:sp>
      <p:sp>
        <p:nvSpPr>
          <p:cNvPr id="2" name="TextBox 1">
            <a:extLst>
              <a:ext uri="{FF2B5EF4-FFF2-40B4-BE49-F238E27FC236}">
                <a16:creationId xmlns:a16="http://schemas.microsoft.com/office/drawing/2014/main" id="{98A5E017-204D-4828-B773-3B88CE542E69}"/>
              </a:ext>
            </a:extLst>
          </p:cNvPr>
          <p:cNvSpPr txBox="1"/>
          <p:nvPr/>
        </p:nvSpPr>
        <p:spPr>
          <a:xfrm>
            <a:off x="323782" y="6590911"/>
            <a:ext cx="6291919" cy="961545"/>
          </a:xfrm>
          <a:prstGeom prst="rect">
            <a:avLst/>
          </a:prstGeom>
          <a:noFill/>
        </p:spPr>
        <p:txBody>
          <a:bodyPr wrap="square" rtlCol="0">
            <a:spAutoFit/>
          </a:bodyPr>
          <a:lstStyle/>
          <a:p>
            <a:pPr algn="ctr" defTabSz="806867">
              <a:defRPr/>
            </a:pPr>
            <a:r>
              <a:rPr lang="en-US" sz="1412" b="1" dirty="0">
                <a:solidFill>
                  <a:prstClr val="black"/>
                </a:solidFill>
                <a:latin typeface="Helvetica" panose="020B0604020202020204" pitchFamily="34" charset="0"/>
              </a:rPr>
              <a:t>Focus group participants will be provided a $50 gift card for their time.</a:t>
            </a:r>
          </a:p>
          <a:p>
            <a:pPr algn="ctr" defTabSz="806867">
              <a:defRPr/>
            </a:pPr>
            <a:r>
              <a:rPr lang="en-US" sz="1412" b="1" dirty="0">
                <a:solidFill>
                  <a:prstClr val="black"/>
                </a:solidFill>
                <a:latin typeface="Helvetica" panose="020B0604020202020204" pitchFamily="34" charset="0"/>
              </a:rPr>
              <a:t>To sign up for a focus group session, please go to: </a:t>
            </a:r>
            <a:r>
              <a:rPr lang="en-US" sz="1412" b="1" dirty="0">
                <a:solidFill>
                  <a:prstClr val="black"/>
                </a:solidFill>
                <a:latin typeface="Helvetica" panose="020B0604020202020204" pitchFamily="34" charset="0"/>
                <a:hlinkClick r:id="rId3"/>
              </a:rPr>
              <a:t>https://forms.gle/9SW23eLdmrrS2NDL6</a:t>
            </a:r>
            <a:r>
              <a:rPr lang="en-US" sz="1412" b="1" dirty="0">
                <a:solidFill>
                  <a:prstClr val="black"/>
                </a:solidFill>
                <a:latin typeface="Helvetica" panose="020B0604020202020204" pitchFamily="34" charset="0"/>
              </a:rPr>
              <a:t> </a:t>
            </a:r>
          </a:p>
          <a:p>
            <a:pPr algn="ctr" defTabSz="806867">
              <a:defRPr/>
            </a:pPr>
            <a:endParaRPr lang="en-US" sz="1412" b="1" dirty="0">
              <a:solidFill>
                <a:prstClr val="black"/>
              </a:solidFill>
              <a:latin typeface="Helvetica" panose="020B0604020202020204" pitchFamily="34" charset="0"/>
            </a:endParaRPr>
          </a:p>
        </p:txBody>
      </p:sp>
      <p:pic>
        <p:nvPicPr>
          <p:cNvPr id="9" name="Picture 8">
            <a:extLst>
              <a:ext uri="{FF2B5EF4-FFF2-40B4-BE49-F238E27FC236}">
                <a16:creationId xmlns:a16="http://schemas.microsoft.com/office/drawing/2014/main" id="{EB574201-8EF3-498E-986B-F0EAC410689D}"/>
              </a:ext>
            </a:extLst>
          </p:cNvPr>
          <p:cNvPicPr>
            <a:picLocks noChangeAspect="1"/>
          </p:cNvPicPr>
          <p:nvPr/>
        </p:nvPicPr>
        <p:blipFill>
          <a:blip r:embed="rId4"/>
          <a:stretch>
            <a:fillRect/>
          </a:stretch>
        </p:blipFill>
        <p:spPr>
          <a:xfrm>
            <a:off x="37283" y="52090"/>
            <a:ext cx="872693" cy="706466"/>
          </a:xfrm>
          <a:prstGeom prst="rect">
            <a:avLst/>
          </a:prstGeom>
        </p:spPr>
      </p:pic>
      <p:pic>
        <p:nvPicPr>
          <p:cNvPr id="8" name="Picture 7" descr="A picture containing logo&#10;&#10;Description automatically generated">
            <a:extLst>
              <a:ext uri="{FF2B5EF4-FFF2-40B4-BE49-F238E27FC236}">
                <a16:creationId xmlns:a16="http://schemas.microsoft.com/office/drawing/2014/main" id="{606E78E7-2D26-4A0D-8F2C-F96C756FF64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26609" y="52090"/>
            <a:ext cx="1494108" cy="754510"/>
          </a:xfrm>
          <a:prstGeom prst="rect">
            <a:avLst/>
          </a:prstGeom>
        </p:spPr>
      </p:pic>
      <p:pic>
        <p:nvPicPr>
          <p:cNvPr id="10" name="Picture 9" descr="Icon&#10;&#10;Description automatically generated">
            <a:extLst>
              <a:ext uri="{FF2B5EF4-FFF2-40B4-BE49-F238E27FC236}">
                <a16:creationId xmlns:a16="http://schemas.microsoft.com/office/drawing/2014/main" id="{A9B2241F-7867-4596-9160-1624B14F3DE1}"/>
              </a:ext>
            </a:extLst>
          </p:cNvPr>
          <p:cNvPicPr>
            <a:picLocks noChangeAspect="1"/>
          </p:cNvPicPr>
          <p:nvPr/>
        </p:nvPicPr>
        <p:blipFill rotWithShape="1">
          <a:blip r:embed="rId6">
            <a:extLst>
              <a:ext uri="{28A0092B-C50C-407E-A947-70E740481C1C}">
                <a14:useLocalDpi xmlns:a14="http://schemas.microsoft.com/office/drawing/2010/main" val="0"/>
              </a:ext>
            </a:extLst>
          </a:blip>
          <a:srcRect b="8774"/>
          <a:stretch/>
        </p:blipFill>
        <p:spPr>
          <a:xfrm>
            <a:off x="1638010" y="7316383"/>
            <a:ext cx="3801724" cy="1827618"/>
          </a:xfrm>
          <a:prstGeom prst="rect">
            <a:avLst/>
          </a:prstGeom>
        </p:spPr>
      </p:pic>
    </p:spTree>
    <p:extLst>
      <p:ext uri="{BB962C8B-B14F-4D97-AF65-F5344CB8AC3E}">
        <p14:creationId xmlns:p14="http://schemas.microsoft.com/office/powerpoint/2010/main" val="4279999626"/>
      </p:ext>
    </p:extLst>
  </p:cSld>
  <p:clrMapOvr>
    <a:masterClrMapping/>
  </p:clrMapOvr>
</p:sld>
</file>

<file path=ppt/theme/theme1.xml><?xml version="1.0" encoding="utf-8"?>
<a:theme xmlns:a="http://schemas.openxmlformats.org/drawingml/2006/main" name="1_Office Theme">
  <a:themeElements>
    <a:clrScheme name="Custom 1">
      <a:dk1>
        <a:sysClr val="windowText" lastClr="000000"/>
      </a:dk1>
      <a:lt1>
        <a:sysClr val="window" lastClr="FFFFFF"/>
      </a:lt1>
      <a:dk2>
        <a:srgbClr val="44546A"/>
      </a:dk2>
      <a:lt2>
        <a:srgbClr val="E7E6E6"/>
      </a:lt2>
      <a:accent1>
        <a:srgbClr val="205AAA"/>
      </a:accent1>
      <a:accent2>
        <a:srgbClr val="00AB94"/>
      </a:accent2>
      <a:accent3>
        <a:srgbClr val="525252"/>
      </a:accent3>
      <a:accent4>
        <a:srgbClr val="205AAA"/>
      </a:accent4>
      <a:accent5>
        <a:srgbClr val="00AB94"/>
      </a:accent5>
      <a:accent6>
        <a:srgbClr val="525252"/>
      </a:accent6>
      <a:hlink>
        <a:srgbClr val="205AAA"/>
      </a:hlink>
      <a:folHlink>
        <a:srgbClr val="52525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268</TotalTime>
  <Words>252</Words>
  <Application>Microsoft Office PowerPoint</Application>
  <PresentationFormat>Letter Paper (8.5x11 in)</PresentationFormat>
  <Paragraphs>19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Helvetica</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Leah Barth</dc:creator>
  <cp:lastModifiedBy>Tiosha Bailey</cp:lastModifiedBy>
  <cp:revision>26</cp:revision>
  <cp:lastPrinted>2018-10-19T16:07:31Z</cp:lastPrinted>
  <dcterms:created xsi:type="dcterms:W3CDTF">2018-10-19T14:24:34Z</dcterms:created>
  <dcterms:modified xsi:type="dcterms:W3CDTF">2021-11-16T15:48:20Z</dcterms:modified>
</cp:coreProperties>
</file>