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E_D74D3582.xml" ContentType="application/vnd.ms-powerpoint.comment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comments/modernComment_104_537E097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1" r:id="rId2"/>
    <p:sldId id="270" r:id="rId3"/>
    <p:sldId id="273" r:id="rId4"/>
    <p:sldId id="279" r:id="rId5"/>
    <p:sldId id="280" r:id="rId6"/>
    <p:sldId id="274" r:id="rId7"/>
    <p:sldId id="281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FB9CF8-A675-32DB-10AA-2C930345F546}" name="Minakshi Raj" initials="MR" userId="YLSXpieBfcKXdlqEYrU053YvaYj9bryIKSfVoqj5kfg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5"/>
    <a:srgbClr val="FE7138"/>
    <a:srgbClr val="FF8E1D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8D22B0-DEB0-4200-9EE4-AB3138766425}" v="290" dt="2021-09-10T01:25:12.3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7"/>
    <p:restoredTop sz="94713"/>
  </p:normalViewPr>
  <p:slideViewPr>
    <p:cSldViewPr snapToGrid="0" snapToObjects="1">
      <p:cViewPr varScale="1">
        <p:scale>
          <a:sx n="108" d="100"/>
          <a:sy n="108" d="100"/>
        </p:scale>
        <p:origin x="9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modernComment_104_537E09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4293747-58C7-4CAF-B79C-E6FACA52AD44}" authorId="{CEFB9CF8-A675-32DB-10AA-2C930345F546}" created="2021-09-10T01:25:12.34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7548055" sldId="260"/>
      <ac:spMk id="5" creationId="{54DE4EBB-4937-784B-884D-A5435F76ED1B}"/>
    </ac:deMkLst>
    <p188:txBody>
      <a:bodyPr/>
      <a:lstStyle/>
      <a:p>
        <a:r>
          <a:rPr lang="en-US"/>
          <a:t>What about adding a question about any limitations they anticipate? For instance, if they say that, it will be difficult to recruit diverse participants (e.g., in terms of geographic diversity)?</a:t>
        </a:r>
      </a:p>
    </p188:txBody>
  </p188:cm>
</p188:cmLst>
</file>

<file path=ppt/comments/modernComment_10E_D74D358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1621997-0A3F-4A6C-97D7-2164A40D223E}" authorId="{CEFB9CF8-A675-32DB-10AA-2C930345F546}" created="2021-09-10T01:18:07.510">
    <pc:sldMkLst xmlns:pc="http://schemas.microsoft.com/office/powerpoint/2013/main/command">
      <pc:docMk/>
      <pc:sldMk cId="3612161410" sldId="270"/>
    </pc:sldMkLst>
    <p188:txBody>
      <a:bodyPr/>
      <a:lstStyle/>
      <a:p>
        <a:r>
          <a:rPr lang="en-US"/>
          <a:t>Trying to capture a bit more about what makes our project different from what exists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1C8903-1254-490B-97E5-456643589EAE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BBD818-B9EF-4BB6-9FE1-8CEE8CAE74E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Care partners over the age of 60 are most susceptible to negative outcomes.</a:t>
          </a:r>
        </a:p>
      </dgm:t>
    </dgm:pt>
    <dgm:pt modelId="{29608443-8781-4333-836C-B35769075D67}" type="parTrans" cxnId="{91FF4651-18BF-47C9-A552-7E982712308A}">
      <dgm:prSet/>
      <dgm:spPr/>
      <dgm:t>
        <a:bodyPr/>
        <a:lstStyle/>
        <a:p>
          <a:endParaRPr lang="en-US"/>
        </a:p>
      </dgm:t>
    </dgm:pt>
    <dgm:pt modelId="{A8CE1EDB-90F0-4D54-BCD9-0DFD43EC04D1}" type="sibTrans" cxnId="{91FF4651-18BF-47C9-A552-7E982712308A}">
      <dgm:prSet/>
      <dgm:spPr/>
      <dgm:t>
        <a:bodyPr/>
        <a:lstStyle/>
        <a:p>
          <a:endParaRPr lang="en-US"/>
        </a:p>
      </dgm:t>
    </dgm:pt>
    <dgm:pt modelId="{BA390F39-690E-457E-B80E-FC5F8A9A346D}">
      <dgm:prSet/>
      <dgm:spPr/>
      <dgm:t>
        <a:bodyPr/>
        <a:lstStyle/>
        <a:p>
          <a:endParaRPr lang="en-US" dirty="0"/>
        </a:p>
      </dgm:t>
    </dgm:pt>
    <dgm:pt modelId="{89FCC536-D6FE-4F9C-9A57-1319C012A093}" type="parTrans" cxnId="{F1347ECC-DFC1-4DCD-89E9-CBF0EE69E740}">
      <dgm:prSet/>
      <dgm:spPr/>
      <dgm:t>
        <a:bodyPr/>
        <a:lstStyle/>
        <a:p>
          <a:endParaRPr lang="en-US"/>
        </a:p>
      </dgm:t>
    </dgm:pt>
    <dgm:pt modelId="{CB8885E8-8C9F-4A64-BB06-DB8685A1E525}" type="sibTrans" cxnId="{F1347ECC-DFC1-4DCD-89E9-CBF0EE69E740}">
      <dgm:prSet/>
      <dgm:spPr/>
      <dgm:t>
        <a:bodyPr/>
        <a:lstStyle/>
        <a:p>
          <a:endParaRPr lang="en-US"/>
        </a:p>
      </dgm:t>
    </dgm:pt>
    <dgm:pt modelId="{E5A0F659-A5D3-43B7-9D93-160203B696B8}">
      <dgm:prSet custT="1"/>
      <dgm:spPr/>
      <dgm:t>
        <a:bodyPr/>
        <a:lstStyle/>
        <a:p>
          <a:r>
            <a:rPr lang="en-US" sz="2800" dirty="0"/>
            <a:t>Loneliness </a:t>
          </a:r>
        </a:p>
      </dgm:t>
    </dgm:pt>
    <dgm:pt modelId="{BC1E1D8F-457E-4B33-912F-ED0F10C178E2}" type="parTrans" cxnId="{0CB6B326-7DA4-4D80-8134-60C02A7FD25D}">
      <dgm:prSet/>
      <dgm:spPr/>
      <dgm:t>
        <a:bodyPr/>
        <a:lstStyle/>
        <a:p>
          <a:endParaRPr lang="en-US"/>
        </a:p>
      </dgm:t>
    </dgm:pt>
    <dgm:pt modelId="{757D5982-25DE-4F52-A66E-A4C7E5DB9E16}" type="sibTrans" cxnId="{0CB6B326-7DA4-4D80-8134-60C02A7FD25D}">
      <dgm:prSet/>
      <dgm:spPr/>
      <dgm:t>
        <a:bodyPr/>
        <a:lstStyle/>
        <a:p>
          <a:endParaRPr lang="en-US"/>
        </a:p>
      </dgm:t>
    </dgm:pt>
    <dgm:pt modelId="{14E0638C-4860-4B88-8E74-A43092C7A56C}">
      <dgm:prSet custT="1"/>
      <dgm:spPr/>
      <dgm:t>
        <a:bodyPr/>
        <a:lstStyle/>
        <a:p>
          <a:r>
            <a:rPr lang="en-US" sz="2800" dirty="0"/>
            <a:t>Social Isolation </a:t>
          </a:r>
        </a:p>
      </dgm:t>
    </dgm:pt>
    <dgm:pt modelId="{B9F1CB57-44A8-486F-8D9B-24B8D2D0E329}" type="parTrans" cxnId="{23766E00-38AB-4708-8B82-DEF08970DB12}">
      <dgm:prSet/>
      <dgm:spPr/>
      <dgm:t>
        <a:bodyPr/>
        <a:lstStyle/>
        <a:p>
          <a:endParaRPr lang="en-US"/>
        </a:p>
      </dgm:t>
    </dgm:pt>
    <dgm:pt modelId="{C24629A7-9060-46D4-BD90-C4B99361AD1B}" type="sibTrans" cxnId="{23766E00-38AB-4708-8B82-DEF08970DB12}">
      <dgm:prSet/>
      <dgm:spPr/>
      <dgm:t>
        <a:bodyPr/>
        <a:lstStyle/>
        <a:p>
          <a:endParaRPr lang="en-US"/>
        </a:p>
      </dgm:t>
    </dgm:pt>
    <dgm:pt modelId="{1D154484-6AA9-A949-BF30-3F4A4CA7AAFF}" type="pres">
      <dgm:prSet presAssocID="{831C8903-1254-490B-97E5-456643589EAE}" presName="Name0" presStyleCnt="0">
        <dgm:presLayoutVars>
          <dgm:dir/>
          <dgm:animLvl val="lvl"/>
          <dgm:resizeHandles val="exact"/>
        </dgm:presLayoutVars>
      </dgm:prSet>
      <dgm:spPr/>
    </dgm:pt>
    <dgm:pt modelId="{C69BC71F-169C-45C3-80ED-11EBC33D90FD}" type="pres">
      <dgm:prSet presAssocID="{BA390F39-690E-457E-B80E-FC5F8A9A346D}" presName="boxAndChildren" presStyleCnt="0"/>
      <dgm:spPr/>
    </dgm:pt>
    <dgm:pt modelId="{1F4D24EB-5A57-4418-8ADB-C8DDD8D33C01}" type="pres">
      <dgm:prSet presAssocID="{BA390F39-690E-457E-B80E-FC5F8A9A346D}" presName="parentTextBox" presStyleLbl="node1" presStyleIdx="0" presStyleCnt="2"/>
      <dgm:spPr/>
    </dgm:pt>
    <dgm:pt modelId="{6DFE11E1-33C1-4334-892C-5B1C9F19F48F}" type="pres">
      <dgm:prSet presAssocID="{BA390F39-690E-457E-B80E-FC5F8A9A346D}" presName="entireBox" presStyleLbl="node1" presStyleIdx="0" presStyleCnt="2" custLinFactNeighborY="114"/>
      <dgm:spPr/>
    </dgm:pt>
    <dgm:pt modelId="{AE24100B-3A50-4544-B50C-89B12DEB2FDC}" type="pres">
      <dgm:prSet presAssocID="{BA390F39-690E-457E-B80E-FC5F8A9A346D}" presName="descendantBox" presStyleCnt="0"/>
      <dgm:spPr/>
    </dgm:pt>
    <dgm:pt modelId="{B2F5B701-3096-6645-A319-78B349D22EAF}" type="pres">
      <dgm:prSet presAssocID="{E5A0F659-A5D3-43B7-9D93-160203B696B8}" presName="childTextBox" presStyleLbl="fgAccFollowNode1" presStyleIdx="0" presStyleCnt="2" custLinFactY="-10817" custLinFactNeighborY="-100000">
        <dgm:presLayoutVars>
          <dgm:bulletEnabled val="1"/>
        </dgm:presLayoutVars>
      </dgm:prSet>
      <dgm:spPr/>
    </dgm:pt>
    <dgm:pt modelId="{CEBC8FEE-D2F8-2740-914E-1FFE267B03C7}" type="pres">
      <dgm:prSet presAssocID="{14E0638C-4860-4B88-8E74-A43092C7A56C}" presName="childTextBox" presStyleLbl="fgAccFollowNode1" presStyleIdx="1" presStyleCnt="2" custScaleX="105377" custLinFactY="-10816" custLinFactNeighborX="20" custLinFactNeighborY="-100000">
        <dgm:presLayoutVars>
          <dgm:bulletEnabled val="1"/>
        </dgm:presLayoutVars>
      </dgm:prSet>
      <dgm:spPr/>
    </dgm:pt>
    <dgm:pt modelId="{E4A3F5B1-8C05-8D48-AF70-0E7F5258907D}" type="pres">
      <dgm:prSet presAssocID="{A8CE1EDB-90F0-4D54-BCD9-0DFD43EC04D1}" presName="sp" presStyleCnt="0"/>
      <dgm:spPr/>
    </dgm:pt>
    <dgm:pt modelId="{BD96019C-8944-E34A-B27A-63841A165965}" type="pres">
      <dgm:prSet presAssocID="{29BBD818-B9EF-4BB6-9FE1-8CEE8CAE74EC}" presName="arrowAndChildren" presStyleCnt="0"/>
      <dgm:spPr/>
    </dgm:pt>
    <dgm:pt modelId="{B296D3BA-6099-1640-9E9E-C3AB51CF7BC4}" type="pres">
      <dgm:prSet presAssocID="{29BBD818-B9EF-4BB6-9FE1-8CEE8CAE74EC}" presName="parentTextArrow" presStyleLbl="node1" presStyleIdx="1" presStyleCnt="2"/>
      <dgm:spPr/>
    </dgm:pt>
  </dgm:ptLst>
  <dgm:cxnLst>
    <dgm:cxn modelId="{23766E00-38AB-4708-8B82-DEF08970DB12}" srcId="{BA390F39-690E-457E-B80E-FC5F8A9A346D}" destId="{14E0638C-4860-4B88-8E74-A43092C7A56C}" srcOrd="1" destOrd="0" parTransId="{B9F1CB57-44A8-486F-8D9B-24B8D2D0E329}" sibTransId="{C24629A7-9060-46D4-BD90-C4B99361AD1B}"/>
    <dgm:cxn modelId="{EF506C01-B6BC-904B-9D20-D6A4EED6BE8B}" type="presOf" srcId="{29BBD818-B9EF-4BB6-9FE1-8CEE8CAE74EC}" destId="{B296D3BA-6099-1640-9E9E-C3AB51CF7BC4}" srcOrd="0" destOrd="0" presId="urn:microsoft.com/office/officeart/2005/8/layout/process4"/>
    <dgm:cxn modelId="{0CB6B326-7DA4-4D80-8134-60C02A7FD25D}" srcId="{BA390F39-690E-457E-B80E-FC5F8A9A346D}" destId="{E5A0F659-A5D3-43B7-9D93-160203B696B8}" srcOrd="0" destOrd="0" parTransId="{BC1E1D8F-457E-4B33-912F-ED0F10C178E2}" sibTransId="{757D5982-25DE-4F52-A66E-A4C7E5DB9E16}"/>
    <dgm:cxn modelId="{B7E1063C-D4B8-4DCD-BF48-804E22027FCD}" type="presOf" srcId="{14E0638C-4860-4B88-8E74-A43092C7A56C}" destId="{CEBC8FEE-D2F8-2740-914E-1FFE267B03C7}" srcOrd="0" destOrd="0" presId="urn:microsoft.com/office/officeart/2005/8/layout/process4"/>
    <dgm:cxn modelId="{91FF4651-18BF-47C9-A552-7E982712308A}" srcId="{831C8903-1254-490B-97E5-456643589EAE}" destId="{29BBD818-B9EF-4BB6-9FE1-8CEE8CAE74EC}" srcOrd="0" destOrd="0" parTransId="{29608443-8781-4333-836C-B35769075D67}" sibTransId="{A8CE1EDB-90F0-4D54-BCD9-0DFD43EC04D1}"/>
    <dgm:cxn modelId="{46A4FB92-CC8F-4368-97A5-98BF31FDE24A}" type="presOf" srcId="{BA390F39-690E-457E-B80E-FC5F8A9A346D}" destId="{6DFE11E1-33C1-4334-892C-5B1C9F19F48F}" srcOrd="1" destOrd="0" presId="urn:microsoft.com/office/officeart/2005/8/layout/process4"/>
    <dgm:cxn modelId="{8340BBAB-70E9-4A93-8D2B-65784BF4E948}" type="presOf" srcId="{E5A0F659-A5D3-43B7-9D93-160203B696B8}" destId="{B2F5B701-3096-6645-A319-78B349D22EAF}" srcOrd="0" destOrd="0" presId="urn:microsoft.com/office/officeart/2005/8/layout/process4"/>
    <dgm:cxn modelId="{71CA6AC5-495B-9147-AABE-0D9B1F33F84B}" type="presOf" srcId="{831C8903-1254-490B-97E5-456643589EAE}" destId="{1D154484-6AA9-A949-BF30-3F4A4CA7AAFF}" srcOrd="0" destOrd="0" presId="urn:microsoft.com/office/officeart/2005/8/layout/process4"/>
    <dgm:cxn modelId="{F1347ECC-DFC1-4DCD-89E9-CBF0EE69E740}" srcId="{831C8903-1254-490B-97E5-456643589EAE}" destId="{BA390F39-690E-457E-B80E-FC5F8A9A346D}" srcOrd="1" destOrd="0" parTransId="{89FCC536-D6FE-4F9C-9A57-1319C012A093}" sibTransId="{CB8885E8-8C9F-4A64-BB06-DB8685A1E525}"/>
    <dgm:cxn modelId="{13DFC0CC-BDB8-4C96-BC53-50DE134A8746}" type="presOf" srcId="{BA390F39-690E-457E-B80E-FC5F8A9A346D}" destId="{1F4D24EB-5A57-4418-8ADB-C8DDD8D33C01}" srcOrd="0" destOrd="0" presId="urn:microsoft.com/office/officeart/2005/8/layout/process4"/>
    <dgm:cxn modelId="{07F70CA2-B0F3-4AE5-97F7-9161044B7F8F}" type="presParOf" srcId="{1D154484-6AA9-A949-BF30-3F4A4CA7AAFF}" destId="{C69BC71F-169C-45C3-80ED-11EBC33D90FD}" srcOrd="0" destOrd="0" presId="urn:microsoft.com/office/officeart/2005/8/layout/process4"/>
    <dgm:cxn modelId="{E924FE80-5647-49EA-8DE5-D3F6D0FBD9D6}" type="presParOf" srcId="{C69BC71F-169C-45C3-80ED-11EBC33D90FD}" destId="{1F4D24EB-5A57-4418-8ADB-C8DDD8D33C01}" srcOrd="0" destOrd="0" presId="urn:microsoft.com/office/officeart/2005/8/layout/process4"/>
    <dgm:cxn modelId="{40DC5F5A-3259-4BE5-B53C-1F163F8FC909}" type="presParOf" srcId="{C69BC71F-169C-45C3-80ED-11EBC33D90FD}" destId="{6DFE11E1-33C1-4334-892C-5B1C9F19F48F}" srcOrd="1" destOrd="0" presId="urn:microsoft.com/office/officeart/2005/8/layout/process4"/>
    <dgm:cxn modelId="{F3012B39-F82A-4FE0-82A8-F264941E71F9}" type="presParOf" srcId="{C69BC71F-169C-45C3-80ED-11EBC33D90FD}" destId="{AE24100B-3A50-4544-B50C-89B12DEB2FDC}" srcOrd="2" destOrd="0" presId="urn:microsoft.com/office/officeart/2005/8/layout/process4"/>
    <dgm:cxn modelId="{09B090A6-32B2-4E93-BA1D-135585A9BB30}" type="presParOf" srcId="{AE24100B-3A50-4544-B50C-89B12DEB2FDC}" destId="{B2F5B701-3096-6645-A319-78B349D22EAF}" srcOrd="0" destOrd="0" presId="urn:microsoft.com/office/officeart/2005/8/layout/process4"/>
    <dgm:cxn modelId="{2E3864D4-111B-489F-B280-3185D0C5A3A7}" type="presParOf" srcId="{AE24100B-3A50-4544-B50C-89B12DEB2FDC}" destId="{CEBC8FEE-D2F8-2740-914E-1FFE267B03C7}" srcOrd="1" destOrd="0" presId="urn:microsoft.com/office/officeart/2005/8/layout/process4"/>
    <dgm:cxn modelId="{F4DDAE8A-F673-B54C-B093-1656DAD6650D}" type="presParOf" srcId="{1D154484-6AA9-A949-BF30-3F4A4CA7AAFF}" destId="{E4A3F5B1-8C05-8D48-AF70-0E7F5258907D}" srcOrd="1" destOrd="0" presId="urn:microsoft.com/office/officeart/2005/8/layout/process4"/>
    <dgm:cxn modelId="{64350FED-9D10-4B45-8B59-28C0EA71B828}" type="presParOf" srcId="{1D154484-6AA9-A949-BF30-3F4A4CA7AAFF}" destId="{BD96019C-8944-E34A-B27A-63841A165965}" srcOrd="2" destOrd="0" presId="urn:microsoft.com/office/officeart/2005/8/layout/process4"/>
    <dgm:cxn modelId="{31B564D5-7920-D14C-9E51-841255C6FD7C}" type="presParOf" srcId="{BD96019C-8944-E34A-B27A-63841A165965}" destId="{B296D3BA-6099-1640-9E9E-C3AB51CF7BC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E11E1-33C1-4334-892C-5B1C9F19F48F}">
      <dsp:nvSpPr>
        <dsp:cNvPr id="0" name=""/>
        <dsp:cNvSpPr/>
      </dsp:nvSpPr>
      <dsp:spPr>
        <a:xfrm>
          <a:off x="0" y="3498975"/>
          <a:ext cx="5521796" cy="22939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0" y="3498975"/>
        <a:ext cx="5521796" cy="1238756"/>
      </dsp:txXfrm>
    </dsp:sp>
    <dsp:sp modelId="{B2F5B701-3096-6645-A319-78B349D22EAF}">
      <dsp:nvSpPr>
        <dsp:cNvPr id="0" name=""/>
        <dsp:cNvSpPr/>
      </dsp:nvSpPr>
      <dsp:spPr>
        <a:xfrm>
          <a:off x="527" y="3519858"/>
          <a:ext cx="2688100" cy="105523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Loneliness </a:t>
          </a:r>
        </a:p>
      </dsp:txBody>
      <dsp:txXfrm>
        <a:off x="527" y="3519858"/>
        <a:ext cx="2688100" cy="1055236"/>
      </dsp:txXfrm>
    </dsp:sp>
    <dsp:sp modelId="{CEBC8FEE-D2F8-2740-914E-1FFE267B03C7}">
      <dsp:nvSpPr>
        <dsp:cNvPr id="0" name=""/>
        <dsp:cNvSpPr/>
      </dsp:nvSpPr>
      <dsp:spPr>
        <a:xfrm>
          <a:off x="2689155" y="3519868"/>
          <a:ext cx="2832640" cy="1055236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Social Isolation </a:t>
          </a:r>
        </a:p>
      </dsp:txBody>
      <dsp:txXfrm>
        <a:off x="2689155" y="3519868"/>
        <a:ext cx="2832640" cy="1055236"/>
      </dsp:txXfrm>
    </dsp:sp>
    <dsp:sp modelId="{B296D3BA-6099-1640-9E9E-C3AB51CF7BC4}">
      <dsp:nvSpPr>
        <dsp:cNvPr id="0" name=""/>
        <dsp:cNvSpPr/>
      </dsp:nvSpPr>
      <dsp:spPr>
        <a:xfrm rot="10800000">
          <a:off x="0" y="2612"/>
          <a:ext cx="5521796" cy="3528161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</a:rPr>
            <a:t>Care partners over the age of 60 are most susceptible to negative outcomes.</a:t>
          </a:r>
        </a:p>
      </dsp:txBody>
      <dsp:txXfrm rot="10800000">
        <a:off x="0" y="2612"/>
        <a:ext cx="5521796" cy="2292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81A8F-910F-D140-8E73-80CA9015C0A3}" type="datetimeFigureOut">
              <a:rPr lang="en-US" smtClean="0"/>
              <a:t>9/15/21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A6906-C1E1-1941-A7F2-DC183934B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3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A6906-C1E1-1941-A7F2-DC183934B2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36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A6906-C1E1-1941-A7F2-DC183934B2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84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A6906-C1E1-1941-A7F2-DC183934B2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3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A6906-C1E1-1941-A7F2-DC183934B2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ec5a082a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ec5a082ad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Title Slide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Change title and change the picture to match the title event name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104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9E54C-6495-BB46-868D-D35DA8BA7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E435C-FF40-A645-BAB9-DF64FD366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D6B88-C052-F64E-923E-1ED120CE7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1C7B-9086-2449-9963-297DECA423F6}" type="datetimeFigureOut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86917-39A8-134C-89BB-A5150786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7A583-8EA0-524E-A9F6-4E3C8FB0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AF73-E935-A840-B00B-6024529A9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9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6BDE-D4F3-B343-B6EE-3949B5407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F51483-AFF6-3041-8A63-906884AEC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7AADE-E01A-7A4B-AC33-180D34551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1C7B-9086-2449-9963-297DECA423F6}" type="datetimeFigureOut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D2CCA-650A-BC47-A8B4-23FD7D818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7C437-10E0-ED4C-BD19-31443473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AF73-E935-A840-B00B-6024529A9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7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9089CB-C8CE-3E4D-93E8-CA1C11D3E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14467-C073-FD4F-810C-2D3AEBC60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479BA-6DEB-1543-939E-7D170C8BA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1C7B-9086-2449-9963-297DECA423F6}" type="datetimeFigureOut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003F3-375F-2840-90B5-3615E5C2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4996F-AB71-D149-9498-42E6DCCE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AF73-E935-A840-B00B-6024529A9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0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89E6A-60C2-6D42-98F5-3F0F8ED7C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810B5-024F-7C4D-806B-38FE407FC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CE2BD-30C8-1447-A0C6-301BA10CB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1C7B-9086-2449-9963-297DECA423F6}" type="datetimeFigureOut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8F1A7-6B77-F641-8815-A4EECEE4F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22DE2-2A8D-3E4C-B7CB-C601275B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AF73-E935-A840-B00B-6024529A9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6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EB72F-A6C4-F641-95BA-7F37CFE3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300F0-BEF3-044B-B122-11DAEBBE9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7E846-7A72-DB43-A799-7D5A7385E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1C7B-9086-2449-9963-297DECA423F6}" type="datetimeFigureOut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0E3C9-8D05-9340-873C-888F3085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95DC1-B3BD-2749-B7E9-04323BE4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AF73-E935-A840-B00B-6024529A9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0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1C206-A797-334F-87E7-560ED98B8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87D45-35D4-4640-8820-7AF2E2775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B7639-4849-2D45-9962-BDD04C842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8D065-B9F3-0645-BE8F-F99F6621D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1C7B-9086-2449-9963-297DECA423F6}" type="datetimeFigureOut">
              <a:rPr lang="en-US" smtClean="0"/>
              <a:t>9/15/21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D6567-57B7-084F-BD1D-9D0105108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ED791-C937-3044-965C-A498E8CC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AF73-E935-A840-B00B-6024529A9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59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B7FC8-82B2-424E-A315-D25BA7C60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43169-1541-E946-91D7-D64017A9B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D676A-D5A1-8647-B7B8-A25352069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48CD9F-56BE-F048-B0CE-3FD761C93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DF765C-7BC9-E742-A70E-4282C5E1F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2B94B9-29FD-3D4E-8670-E2D77492C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1C7B-9086-2449-9963-297DECA423F6}" type="datetimeFigureOut">
              <a:rPr lang="en-US" smtClean="0"/>
              <a:t>9/15/21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29CEFE-983F-414C-A247-B7EC6F983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3B5D1-9140-9849-8924-B8822B587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AF73-E935-A840-B00B-6024529A9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33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215BA-12E1-2740-86F0-B853CF638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DE940F-764E-834E-8A46-05AB6CACE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1C7B-9086-2449-9963-297DECA423F6}" type="datetimeFigureOut">
              <a:rPr lang="en-US" smtClean="0"/>
              <a:t>9/15/21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75CBA0-6D33-714D-BDEA-D9CEF7AD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C03582-508E-9847-9A1D-7D1EA7C7A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AF73-E935-A840-B00B-6024529A9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68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26B5B4-4329-8E4F-B53E-E8475739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1C7B-9086-2449-9963-297DECA423F6}" type="datetimeFigureOut">
              <a:rPr lang="en-US" smtClean="0"/>
              <a:t>9/15/21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FC235-092F-6B42-801E-3C201E3A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B83F1-8118-4B41-BEB1-2B69CD81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AF73-E935-A840-B00B-6024529A9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8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74DAE-6E3C-E544-BCB1-EE7D40B27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1D59B-FC79-2D4C-984D-8E8979B88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4915E-5873-3A45-A2B7-ECC443849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94D5B-4E6E-C846-9939-3DE17A980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1C7B-9086-2449-9963-297DECA423F6}" type="datetimeFigureOut">
              <a:rPr lang="en-US" smtClean="0"/>
              <a:t>9/15/21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03211-3891-BA4E-92D0-C324EEAC8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3969C-33FB-BF46-9F52-6B5CFCA8E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AF73-E935-A840-B00B-6024529A9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2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9D109-BC2D-E94A-B089-14025B318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662CB9-04E8-D445-A8B1-082F259385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79446A-2760-9847-AE44-998E4868F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87BC65-75CD-2A44-82B8-53FEBC26A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1C7B-9086-2449-9963-297DECA423F6}" type="datetimeFigureOut">
              <a:rPr lang="en-US" smtClean="0"/>
              <a:t>9/15/21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63C58-6177-8C48-8C7D-7771FAAC6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5337F-A9A2-3348-A17C-4EC86AF18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AF73-E935-A840-B00B-6024529A9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0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CDB694-A041-4544-9A5B-1F2D8116A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935B5-02BF-7540-851F-A297E7E8D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2B623-6CE5-A345-ABB7-898B44A12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A1C7B-9086-2449-9963-297DECA423F6}" type="datetimeFigureOut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A16C3-43C7-4842-93C9-239FF2BC1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31137-EF10-0D46-BB83-E1A18D744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3AF73-E935-A840-B00B-6024529A9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2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E_D74D358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8/10/relationships/comments" Target="../comments/modernComment_104_537E09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90278"/>
            <a:ext cx="9144000" cy="2989008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DD6514"/>
                </a:solidFill>
                <a:cs typeface="Calibri Light"/>
              </a:rPr>
            </a:br>
            <a:br>
              <a:rPr lang="en-US" b="1" dirty="0">
                <a:solidFill>
                  <a:srgbClr val="DD6514"/>
                </a:solidFill>
                <a:cs typeface="Calibri Light"/>
              </a:rPr>
            </a:br>
            <a:r>
              <a:rPr lang="en-US" b="1" dirty="0">
                <a:solidFill>
                  <a:srgbClr val="DD6514"/>
                </a:solidFill>
                <a:cs typeface="Calibri Light"/>
              </a:rPr>
              <a:t>Social Engagement using Video Technology for Care Partners of Persons with Dementia</a:t>
            </a:r>
            <a:endParaRPr lang="en-US" b="1" dirty="0">
              <a:solidFill>
                <a:srgbClr val="DD651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69" y="3379177"/>
            <a:ext cx="115980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b="1" dirty="0"/>
              <a:t>Funding Agency: </a:t>
            </a:r>
            <a:r>
              <a:rPr lang="en-US" sz="2400" dirty="0"/>
              <a:t>RRF Foundation for Aging (Grant #2021050) </a:t>
            </a:r>
          </a:p>
          <a:p>
            <a:pPr algn="ctr">
              <a:spcBef>
                <a:spcPts val="1200"/>
              </a:spcBef>
            </a:pPr>
            <a:r>
              <a:rPr lang="en-US" sz="2400" b="1" dirty="0"/>
              <a:t>Principal Investigators</a:t>
            </a:r>
            <a:r>
              <a:rPr lang="en-US" sz="2400" dirty="0"/>
              <a:t>:  Raksha A. Mudar, Minakshi Raj, &amp; Wendy A. Rogers</a:t>
            </a:r>
          </a:p>
          <a:p>
            <a:pPr algn="ctr">
              <a:spcBef>
                <a:spcPts val="1200"/>
              </a:spcBef>
            </a:pPr>
            <a:r>
              <a:rPr lang="en-US" sz="2400" b="1" dirty="0"/>
              <a:t>Research Team</a:t>
            </a:r>
            <a:r>
              <a:rPr lang="en-US" sz="2400" dirty="0"/>
              <a:t>: George Mois, Sarah Jones, &amp; </a:t>
            </a:r>
            <a:r>
              <a:rPr lang="en-US" sz="2400" dirty="0" err="1"/>
              <a:t>Ruchira</a:t>
            </a:r>
            <a:r>
              <a:rPr lang="en-US" sz="2400" dirty="0"/>
              <a:t> Rao</a:t>
            </a:r>
          </a:p>
        </p:txBody>
      </p:sp>
      <p:pic>
        <p:nvPicPr>
          <p:cNvPr id="5" name="Picture 4" descr="A picture containing graphical user interface, text&#10;&#10;Description automatically generated">
            <a:extLst>
              <a:ext uri="{FF2B5EF4-FFF2-40B4-BE49-F238E27FC236}">
                <a16:creationId xmlns:a16="http://schemas.microsoft.com/office/drawing/2014/main" id="{FDA3E7D4-21D9-BB4B-9E90-20BA7670B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762" y="5789900"/>
            <a:ext cx="3276600" cy="1193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1E9330-A9A3-9241-B52D-8C7EDAFB8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076" y="6029160"/>
            <a:ext cx="4998923" cy="71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99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BA264C-E194-49F6-A3A5-DEFCD2507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870" y="1104670"/>
            <a:ext cx="3255089" cy="448072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DD6514"/>
                </a:solidFill>
                <a:cs typeface="Calibri Light"/>
              </a:rPr>
              <a:t>Why is this project important?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A8B6E1-A099-B942-847C-94C425EE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320" y="774557"/>
            <a:ext cx="5831733" cy="4681811"/>
          </a:xfrm>
        </p:spPr>
        <p:txBody>
          <a:bodyPr anchor="ctr"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000" dirty="0"/>
              <a:t>16 million adults care for a family member with dementia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000" dirty="0"/>
              <a:t>7.5 million care partners are over age 60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000" dirty="0">
                <a:cs typeface="Calibri" panose="020F0502020204030204"/>
              </a:rPr>
              <a:t>Support groups focus on caregiving activities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000" b="1" dirty="0">
                <a:cs typeface="Calibri" panose="020F0502020204030204"/>
              </a:rPr>
              <a:t>Our project provides engagement and enrichment for care partners outside of caregiving </a:t>
            </a:r>
          </a:p>
          <a:p>
            <a:endParaRPr lang="en-US" dirty="0">
              <a:cs typeface="Calibri" panose="020F0502020204030204"/>
            </a:endParaRP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EB6F1EB-F0B9-4794-8BC4-4E503C2D4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940" y="394455"/>
            <a:ext cx="544723" cy="7602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6785" y="5111221"/>
            <a:ext cx="19335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6141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BA264C-E194-49F6-A3A5-DEFCD2507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DD6514"/>
                </a:solidFill>
                <a:cs typeface="Calibri Light"/>
              </a:rPr>
              <a:t>Cost of Caregiving</a:t>
            </a: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EB6F1EB-F0B9-4794-8BC4-4E503C2D4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940" y="394455"/>
            <a:ext cx="544723" cy="760204"/>
          </a:xfrm>
          <a:prstGeom prst="rect">
            <a:avLst/>
          </a:prstGeom>
        </p:spPr>
      </p:pic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AAD53A41-0C28-46CA-938B-BF43971FAE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52584"/>
              </p:ext>
            </p:extLst>
          </p:nvPr>
        </p:nvGraphicFramePr>
        <p:xfrm>
          <a:off x="5312664" y="394455"/>
          <a:ext cx="5521796" cy="579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05254" y="5133551"/>
            <a:ext cx="2698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Cognitive Decline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011175" y="5109137"/>
            <a:ext cx="2830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Poor Physical Health</a:t>
            </a:r>
          </a:p>
        </p:txBody>
      </p:sp>
    </p:spTree>
    <p:extLst>
      <p:ext uri="{BB962C8B-B14F-4D97-AF65-F5344CB8AC3E}">
        <p14:creationId xmlns:p14="http://schemas.microsoft.com/office/powerpoint/2010/main" val="3078223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DD6514"/>
                </a:solidFill>
              </a:rPr>
              <a:t>Aims of our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221126"/>
            <a:ext cx="5670698" cy="211588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Aim 1</a:t>
            </a:r>
            <a:r>
              <a:rPr lang="en-US" dirty="0"/>
              <a:t>: Understand facilitators and barriers to the adoption of a video-technology based social engagement intervention for Care Partners of persons with dementia.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EB6F1EB-F0B9-4794-8BC4-4E503C2D4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940" y="394455"/>
            <a:ext cx="544723" cy="760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788" y="2054688"/>
            <a:ext cx="2120078" cy="199128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127898" y="4221126"/>
            <a:ext cx="5939056" cy="2115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en-US" b="1" dirty="0"/>
              <a:t>Aim 2</a:t>
            </a:r>
            <a:r>
              <a:rPr lang="en-US" dirty="0"/>
              <a:t>: Evaluate the overall benefits of a 6-week video technology-based social engagement intervention for Care Partners of persons with dementia.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7227" y="2243536"/>
            <a:ext cx="1934847" cy="180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2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A800B-D2A2-4B23-87FA-0B0E52518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225C9-538A-4E02-9E6C-D476F0E77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0C4BE3-2A65-4B69-AB9C-5380BE2DA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75" y="-192771"/>
            <a:ext cx="12192000" cy="68182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5312A1-92E2-4260-A48E-7C095A64EC2F}"/>
              </a:ext>
            </a:extLst>
          </p:cNvPr>
          <p:cNvSpPr txBox="1"/>
          <p:nvPr/>
        </p:nvSpPr>
        <p:spPr>
          <a:xfrm>
            <a:off x="2114107" y="-25509"/>
            <a:ext cx="8475921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Video Technology Platform: </a:t>
            </a:r>
            <a:r>
              <a:rPr lang="en-US" sz="3600" b="1" dirty="0" err="1">
                <a:solidFill>
                  <a:schemeClr val="bg1"/>
                </a:solidFill>
              </a:rPr>
              <a:t>OneClick.chat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15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ight Triangle 4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BA264C-E194-49F6-A3A5-DEFCD2507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524494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dirty="0">
                <a:solidFill>
                  <a:srgbClr val="DD6514"/>
                </a:solidFill>
                <a:cs typeface="Calibri Light"/>
              </a:rPr>
              <a:t>Scope of our Intervention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40">
            <a:extLst>
              <a:ext uri="{FF2B5EF4-FFF2-40B4-BE49-F238E27FC236}">
                <a16:creationId xmlns:a16="http://schemas.microsoft.com/office/drawing/2014/main" id="{A184C199-F9EE-464D-AE6F-6E17F924CB3F}"/>
              </a:ext>
            </a:extLst>
          </p:cNvPr>
          <p:cNvSpPr txBox="1"/>
          <p:nvPr/>
        </p:nvSpPr>
        <p:spPr>
          <a:xfrm>
            <a:off x="4654296" y="1637414"/>
            <a:ext cx="5826187" cy="4083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Facilitate meaningful social engagement</a:t>
            </a:r>
          </a:p>
          <a:p>
            <a:pPr marL="742950" lvl="1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Topic centered conversation that promotes positive reminiscing </a:t>
            </a:r>
            <a:r>
              <a:rPr lang="en-US" sz="2400" dirty="0"/>
              <a:t>(e.g., traditions, hobbies)</a:t>
            </a:r>
          </a:p>
          <a:p>
            <a:pPr marL="742950" lvl="1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Opportunities for respite from caregiving and caregiver issues</a:t>
            </a:r>
          </a:p>
          <a:p>
            <a:pPr marL="742950" lvl="1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EB6F1EB-F0B9-4794-8BC4-4E503C2D4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940" y="394455"/>
            <a:ext cx="544723" cy="76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8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12192000" cy="882800"/>
          </a:xfrm>
          <a:prstGeom prst="rect">
            <a:avLst/>
          </a:prstGeom>
          <a:solidFill>
            <a:srgbClr val="1063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1031338" y="2900200"/>
            <a:ext cx="5064662" cy="194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l"/>
            <a:r>
              <a:rPr lang="en-US" sz="64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Food Around the World</a:t>
            </a:r>
            <a:endParaRPr sz="64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l="20788" t="38607" r="17525" b="37342"/>
          <a:stretch/>
        </p:blipFill>
        <p:spPr>
          <a:xfrm>
            <a:off x="210101" y="50751"/>
            <a:ext cx="3320516" cy="7813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6D0299-8AA8-43BC-9134-60444F00545B}"/>
              </a:ext>
            </a:extLst>
          </p:cNvPr>
          <p:cNvSpPr txBox="1"/>
          <p:nvPr/>
        </p:nvSpPr>
        <p:spPr>
          <a:xfrm>
            <a:off x="7104691" y="2736621"/>
            <a:ext cx="4248476" cy="152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Add Image related to content</a:t>
            </a:r>
          </a:p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48A38A-F894-45AE-9CDB-E963BB3916A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6" r="6964" b="-1"/>
          <a:stretch/>
        </p:blipFill>
        <p:spPr>
          <a:xfrm>
            <a:off x="6837747" y="866426"/>
            <a:ext cx="5354253" cy="599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7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5844F-F943-EA4B-94C6-1CB663574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77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Your Insights and Advice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8BCBB6F-4D12-8143-9713-0927FC6F2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940" y="394455"/>
            <a:ext cx="544723" cy="7602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DE4EBB-4937-784B-884D-A5435F76ED1B}"/>
              </a:ext>
            </a:extLst>
          </p:cNvPr>
          <p:cNvSpPr txBox="1"/>
          <p:nvPr/>
        </p:nvSpPr>
        <p:spPr>
          <a:xfrm>
            <a:off x="1009369" y="1333411"/>
            <a:ext cx="9932170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/>
              <a:t>Barriers and Challenges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Any barriers or challenges in implementing such technology-based interventions for care partners?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Advice and tips on how to overcome these barriers and challenges?</a:t>
            </a:r>
          </a:p>
          <a:p>
            <a:pPr>
              <a:spcBef>
                <a:spcPts val="600"/>
              </a:spcBef>
            </a:pPr>
            <a:endParaRPr lang="en-US" sz="2200" dirty="0"/>
          </a:p>
          <a:p>
            <a:pPr>
              <a:spcBef>
                <a:spcPts val="600"/>
              </a:spcBef>
            </a:pPr>
            <a:r>
              <a:rPr lang="en-US" sz="2200" b="1" dirty="0"/>
              <a:t>Our Intervention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What are some of the things that you think we should emphasize in our intervention?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How would you implement this intervention in your organization/programs?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What care partner needs (e.g., technology, internet) do you think need to be met to ensure successful participation in our intervention?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Recommendations for recruitment?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Barriers to recruitment that we should consider?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754805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341</Words>
  <Application>Microsoft Macintosh PowerPoint</Application>
  <PresentationFormat>Widescreen</PresentationFormat>
  <Paragraphs>47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Office Theme</vt:lpstr>
      <vt:lpstr>  Social Engagement using Video Technology for Care Partners of Persons with Dementia</vt:lpstr>
      <vt:lpstr>Why is this project important?</vt:lpstr>
      <vt:lpstr>Cost of Caregiving</vt:lpstr>
      <vt:lpstr>Aims of our Project</vt:lpstr>
      <vt:lpstr>PowerPoint Presentation</vt:lpstr>
      <vt:lpstr>Scope of our Intervention</vt:lpstr>
      <vt:lpstr>Food Around the World</vt:lpstr>
      <vt:lpstr>Your Insights and Advice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Engagement using Video Technology for Care Partners of Persons with Dementia</dc:title>
  <dc:creator>Jones, Sarah</dc:creator>
  <cp:lastModifiedBy>Raj, Minakshi</cp:lastModifiedBy>
  <cp:revision>53</cp:revision>
  <dcterms:created xsi:type="dcterms:W3CDTF">2021-09-07T14:33:46Z</dcterms:created>
  <dcterms:modified xsi:type="dcterms:W3CDTF">2021-09-15T15:07:00Z</dcterms:modified>
</cp:coreProperties>
</file>