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84" r:id="rId8"/>
    <p:sldId id="285" r:id="rId9"/>
    <p:sldId id="286"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8120063" cy="6089650"/>
  <p:notesSz cx="7010400" cy="9296400"/>
  <p:defaultTextStyle>
    <a:defPPr>
      <a:defRPr lang="en-US"/>
    </a:defPPr>
    <a:lvl1pPr marL="0" algn="l" defTabSz="682051" rtl="0" eaLnBrk="1" latinLnBrk="0" hangingPunct="1">
      <a:defRPr sz="1343" kern="1200">
        <a:solidFill>
          <a:schemeClr val="tx1"/>
        </a:solidFill>
        <a:latin typeface="+mn-lt"/>
        <a:ea typeface="+mn-ea"/>
        <a:cs typeface="+mn-cs"/>
      </a:defRPr>
    </a:lvl1pPr>
    <a:lvl2pPr marL="341025" algn="l" defTabSz="682051" rtl="0" eaLnBrk="1" latinLnBrk="0" hangingPunct="1">
      <a:defRPr sz="1343" kern="1200">
        <a:solidFill>
          <a:schemeClr val="tx1"/>
        </a:solidFill>
        <a:latin typeface="+mn-lt"/>
        <a:ea typeface="+mn-ea"/>
        <a:cs typeface="+mn-cs"/>
      </a:defRPr>
    </a:lvl2pPr>
    <a:lvl3pPr marL="682051" algn="l" defTabSz="682051" rtl="0" eaLnBrk="1" latinLnBrk="0" hangingPunct="1">
      <a:defRPr sz="1343" kern="1200">
        <a:solidFill>
          <a:schemeClr val="tx1"/>
        </a:solidFill>
        <a:latin typeface="+mn-lt"/>
        <a:ea typeface="+mn-ea"/>
        <a:cs typeface="+mn-cs"/>
      </a:defRPr>
    </a:lvl3pPr>
    <a:lvl4pPr marL="1023076" algn="l" defTabSz="682051" rtl="0" eaLnBrk="1" latinLnBrk="0" hangingPunct="1">
      <a:defRPr sz="1343" kern="1200">
        <a:solidFill>
          <a:schemeClr val="tx1"/>
        </a:solidFill>
        <a:latin typeface="+mn-lt"/>
        <a:ea typeface="+mn-ea"/>
        <a:cs typeface="+mn-cs"/>
      </a:defRPr>
    </a:lvl4pPr>
    <a:lvl5pPr marL="1364102" algn="l" defTabSz="682051" rtl="0" eaLnBrk="1" latinLnBrk="0" hangingPunct="1">
      <a:defRPr sz="1343" kern="1200">
        <a:solidFill>
          <a:schemeClr val="tx1"/>
        </a:solidFill>
        <a:latin typeface="+mn-lt"/>
        <a:ea typeface="+mn-ea"/>
        <a:cs typeface="+mn-cs"/>
      </a:defRPr>
    </a:lvl5pPr>
    <a:lvl6pPr marL="1705127" algn="l" defTabSz="682051" rtl="0" eaLnBrk="1" latinLnBrk="0" hangingPunct="1">
      <a:defRPr sz="1343" kern="1200">
        <a:solidFill>
          <a:schemeClr val="tx1"/>
        </a:solidFill>
        <a:latin typeface="+mn-lt"/>
        <a:ea typeface="+mn-ea"/>
        <a:cs typeface="+mn-cs"/>
      </a:defRPr>
    </a:lvl6pPr>
    <a:lvl7pPr marL="2046153" algn="l" defTabSz="682051" rtl="0" eaLnBrk="1" latinLnBrk="0" hangingPunct="1">
      <a:defRPr sz="1343" kern="1200">
        <a:solidFill>
          <a:schemeClr val="tx1"/>
        </a:solidFill>
        <a:latin typeface="+mn-lt"/>
        <a:ea typeface="+mn-ea"/>
        <a:cs typeface="+mn-cs"/>
      </a:defRPr>
    </a:lvl7pPr>
    <a:lvl8pPr marL="2387178" algn="l" defTabSz="682051" rtl="0" eaLnBrk="1" latinLnBrk="0" hangingPunct="1">
      <a:defRPr sz="1343" kern="1200">
        <a:solidFill>
          <a:schemeClr val="tx1"/>
        </a:solidFill>
        <a:latin typeface="+mn-lt"/>
        <a:ea typeface="+mn-ea"/>
        <a:cs typeface="+mn-cs"/>
      </a:defRPr>
    </a:lvl8pPr>
    <a:lvl9pPr marL="2728204" algn="l" defTabSz="682051" rtl="0" eaLnBrk="1" latinLnBrk="0" hangingPunct="1">
      <a:defRPr sz="13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8" userDrawn="1">
          <p15:clr>
            <a:srgbClr val="A4A3A4"/>
          </p15:clr>
        </p15:guide>
        <p15:guide id="2" pos="25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36"/>
  </p:normalViewPr>
  <p:slideViewPr>
    <p:cSldViewPr snapToGrid="0" snapToObjects="1" showGuides="1">
      <p:cViewPr varScale="1">
        <p:scale>
          <a:sx n="114" d="100"/>
          <a:sy n="114" d="100"/>
        </p:scale>
        <p:origin x="102" y="264"/>
      </p:cViewPr>
      <p:guideLst>
        <p:guide orient="horz" pos="2638"/>
        <p:guide pos="25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3"/>
            <a:ext cx="3038648" cy="466725"/>
          </a:xfrm>
          <a:prstGeom prst="rect">
            <a:avLst/>
          </a:prstGeom>
        </p:spPr>
        <p:txBody>
          <a:bodyPr vert="horz" lIns="91440" tIns="45720" rIns="91440" bIns="45720" rtlCol="0"/>
          <a:lstStyle>
            <a:lvl1pPr algn="r">
              <a:defRPr sz="1200"/>
            </a:lvl1pPr>
          </a:lstStyle>
          <a:p>
            <a:fld id="{29066CCF-7A99-4126-A931-D4DD006C5801}" type="datetimeFigureOut">
              <a:rPr lang="en-US" smtClean="0"/>
              <a:t>11/20/2019</a:t>
            </a:fld>
            <a:endParaRPr lang="en-US"/>
          </a:p>
        </p:txBody>
      </p:sp>
      <p:sp>
        <p:nvSpPr>
          <p:cNvPr id="4" name="Footer Placeholder 3"/>
          <p:cNvSpPr>
            <a:spLocks noGrp="1"/>
          </p:cNvSpPr>
          <p:nvPr>
            <p:ph type="ftr" sz="quarter" idx="2"/>
          </p:nvPr>
        </p:nvSpPr>
        <p:spPr>
          <a:xfrm>
            <a:off x="1" y="8829678"/>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8"/>
            <a:ext cx="3038648" cy="466725"/>
          </a:xfrm>
          <a:prstGeom prst="rect">
            <a:avLst/>
          </a:prstGeom>
        </p:spPr>
        <p:txBody>
          <a:bodyPr vert="horz" lIns="91440" tIns="45720" rIns="91440" bIns="45720" rtlCol="0" anchor="b"/>
          <a:lstStyle>
            <a:lvl1pPr algn="r">
              <a:defRPr sz="1200"/>
            </a:lvl1pPr>
          </a:lstStyle>
          <a:p>
            <a:fld id="{D45EF810-9FDF-42BB-972B-833C49157613}" type="slidenum">
              <a:rPr lang="en-US" smtClean="0"/>
              <a:t>‹#›</a:t>
            </a:fld>
            <a:endParaRPr lang="en-US"/>
          </a:p>
        </p:txBody>
      </p:sp>
    </p:spTree>
    <p:extLst>
      <p:ext uri="{BB962C8B-B14F-4D97-AF65-F5344CB8AC3E}">
        <p14:creationId xmlns:p14="http://schemas.microsoft.com/office/powerpoint/2010/main" val="190058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2446" tIns="46223" rIns="92446" bIns="46223" rtlCol="0"/>
          <a:lstStyle>
            <a:lvl1pPr algn="r">
              <a:defRPr sz="1200"/>
            </a:lvl1pPr>
          </a:lstStyle>
          <a:p>
            <a:fld id="{7828A828-54C4-0844-9C76-459A9F7B682D}" type="datetimeFigureOut">
              <a:rPr lang="en-US" smtClean="0"/>
              <a:t>11/20/2019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70"/>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2446" tIns="46223" rIns="92446" bIns="46223" rtlCol="0" anchor="b"/>
          <a:lstStyle>
            <a:lvl1pPr algn="r">
              <a:defRPr sz="1200"/>
            </a:lvl1pPr>
          </a:lstStyle>
          <a:p>
            <a:fld id="{3B2337CF-43E5-2A45-BE21-6AF2761F597C}" type="slidenum">
              <a:rPr lang="en-US" smtClean="0"/>
              <a:t>‹#›</a:t>
            </a:fld>
            <a:endParaRPr lang="en-US"/>
          </a:p>
        </p:txBody>
      </p:sp>
    </p:spTree>
    <p:extLst>
      <p:ext uri="{BB962C8B-B14F-4D97-AF65-F5344CB8AC3E}">
        <p14:creationId xmlns:p14="http://schemas.microsoft.com/office/powerpoint/2010/main" val="971825532"/>
      </p:ext>
    </p:extLst>
  </p:cSld>
  <p:clrMap bg1="lt1" tx1="dk1" bg2="lt2" tx2="dk2" accent1="accent1" accent2="accent2" accent3="accent3" accent4="accent4" accent5="accent5" accent6="accent6" hlink="hlink" folHlink="folHlink"/>
  <p:notesStyle>
    <a:lvl1pPr marL="0" algn="l" defTabSz="682051" rtl="0" eaLnBrk="1" latinLnBrk="0" hangingPunct="1">
      <a:defRPr sz="895" kern="1200">
        <a:solidFill>
          <a:schemeClr val="tx1"/>
        </a:solidFill>
        <a:latin typeface="+mn-lt"/>
        <a:ea typeface="+mn-ea"/>
        <a:cs typeface="+mn-cs"/>
      </a:defRPr>
    </a:lvl1pPr>
    <a:lvl2pPr marL="341025" algn="l" defTabSz="682051" rtl="0" eaLnBrk="1" latinLnBrk="0" hangingPunct="1">
      <a:defRPr sz="895" kern="1200">
        <a:solidFill>
          <a:schemeClr val="tx1"/>
        </a:solidFill>
        <a:latin typeface="+mn-lt"/>
        <a:ea typeface="+mn-ea"/>
        <a:cs typeface="+mn-cs"/>
      </a:defRPr>
    </a:lvl2pPr>
    <a:lvl3pPr marL="682051" algn="l" defTabSz="682051" rtl="0" eaLnBrk="1" latinLnBrk="0" hangingPunct="1">
      <a:defRPr sz="895" kern="1200">
        <a:solidFill>
          <a:schemeClr val="tx1"/>
        </a:solidFill>
        <a:latin typeface="+mn-lt"/>
        <a:ea typeface="+mn-ea"/>
        <a:cs typeface="+mn-cs"/>
      </a:defRPr>
    </a:lvl3pPr>
    <a:lvl4pPr marL="1023076" algn="l" defTabSz="682051" rtl="0" eaLnBrk="1" latinLnBrk="0" hangingPunct="1">
      <a:defRPr sz="895" kern="1200">
        <a:solidFill>
          <a:schemeClr val="tx1"/>
        </a:solidFill>
        <a:latin typeface="+mn-lt"/>
        <a:ea typeface="+mn-ea"/>
        <a:cs typeface="+mn-cs"/>
      </a:defRPr>
    </a:lvl4pPr>
    <a:lvl5pPr marL="1364102" algn="l" defTabSz="682051" rtl="0" eaLnBrk="1" latinLnBrk="0" hangingPunct="1">
      <a:defRPr sz="895" kern="1200">
        <a:solidFill>
          <a:schemeClr val="tx1"/>
        </a:solidFill>
        <a:latin typeface="+mn-lt"/>
        <a:ea typeface="+mn-ea"/>
        <a:cs typeface="+mn-cs"/>
      </a:defRPr>
    </a:lvl5pPr>
    <a:lvl6pPr marL="1705127" algn="l" defTabSz="682051" rtl="0" eaLnBrk="1" latinLnBrk="0" hangingPunct="1">
      <a:defRPr sz="895" kern="1200">
        <a:solidFill>
          <a:schemeClr val="tx1"/>
        </a:solidFill>
        <a:latin typeface="+mn-lt"/>
        <a:ea typeface="+mn-ea"/>
        <a:cs typeface="+mn-cs"/>
      </a:defRPr>
    </a:lvl6pPr>
    <a:lvl7pPr marL="2046153" algn="l" defTabSz="682051" rtl="0" eaLnBrk="1" latinLnBrk="0" hangingPunct="1">
      <a:defRPr sz="895" kern="1200">
        <a:solidFill>
          <a:schemeClr val="tx1"/>
        </a:solidFill>
        <a:latin typeface="+mn-lt"/>
        <a:ea typeface="+mn-ea"/>
        <a:cs typeface="+mn-cs"/>
      </a:defRPr>
    </a:lvl7pPr>
    <a:lvl8pPr marL="2387178" algn="l" defTabSz="682051" rtl="0" eaLnBrk="1" latinLnBrk="0" hangingPunct="1">
      <a:defRPr sz="895" kern="1200">
        <a:solidFill>
          <a:schemeClr val="tx1"/>
        </a:solidFill>
        <a:latin typeface="+mn-lt"/>
        <a:ea typeface="+mn-ea"/>
        <a:cs typeface="+mn-cs"/>
      </a:defRPr>
    </a:lvl8pPr>
    <a:lvl9pPr marL="2728204" algn="l" defTabSz="682051" rtl="0" eaLnBrk="1" latinLnBrk="0" hangingPunct="1">
      <a:defRPr sz="89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 y="364"/>
            <a:ext cx="8120063" cy="6089286"/>
          </a:xfrm>
          <a:prstGeom prst="rect">
            <a:avLst/>
          </a:prstGeom>
        </p:spPr>
      </p:pic>
      <p:sp>
        <p:nvSpPr>
          <p:cNvPr id="2" name="Title 1"/>
          <p:cNvSpPr>
            <a:spLocks noGrp="1"/>
          </p:cNvSpPr>
          <p:nvPr>
            <p:ph type="ctrTitle" hasCustomPrompt="1"/>
          </p:nvPr>
        </p:nvSpPr>
        <p:spPr>
          <a:xfrm>
            <a:off x="2317763" y="1780674"/>
            <a:ext cx="3484002" cy="856647"/>
          </a:xfrm>
        </p:spPr>
        <p:txBody>
          <a:bodyPr anchor="b">
            <a:noAutofit/>
          </a:bodyPr>
          <a:lstStyle>
            <a:lvl1pPr algn="ctr">
              <a:lnSpc>
                <a:spcPct val="150000"/>
              </a:lnSpc>
              <a:defRPr sz="2800">
                <a:solidFill>
                  <a:schemeClr val="bg1"/>
                </a:solidFill>
                <a:latin typeface="Verdana" charset="0"/>
                <a:ea typeface="Verdana" charset="0"/>
                <a:cs typeface="Verdana" charset="0"/>
              </a:defRPr>
            </a:lvl1pPr>
          </a:lstStyle>
          <a:p>
            <a:r>
              <a:rPr lang="en-US" dirty="0" smtClean="0"/>
              <a:t>TITLE OF</a:t>
            </a:r>
            <a:br>
              <a:rPr lang="en-US" dirty="0" smtClean="0"/>
            </a:br>
            <a:r>
              <a:rPr lang="en-US" dirty="0" smtClean="0"/>
              <a:t>PRESENTATION</a:t>
            </a:r>
            <a:endParaRPr lang="en-US" dirty="0"/>
          </a:p>
        </p:txBody>
      </p:sp>
      <p:sp>
        <p:nvSpPr>
          <p:cNvPr id="3" name="Subtitle 2"/>
          <p:cNvSpPr>
            <a:spLocks noGrp="1"/>
          </p:cNvSpPr>
          <p:nvPr>
            <p:ph type="subTitle" idx="1" hasCustomPrompt="1"/>
          </p:nvPr>
        </p:nvSpPr>
        <p:spPr>
          <a:xfrm>
            <a:off x="3005405" y="3304195"/>
            <a:ext cx="2108719" cy="895728"/>
          </a:xfrm>
        </p:spPr>
        <p:txBody>
          <a:bodyPr>
            <a:normAutofit/>
          </a:bodyPr>
          <a:lstStyle>
            <a:lvl1pPr marL="0" indent="0" algn="ctr">
              <a:lnSpc>
                <a:spcPts val="1720"/>
              </a:lnSpc>
              <a:buNone/>
              <a:defRPr sz="1100" baseline="0">
                <a:solidFill>
                  <a:schemeClr val="bg1"/>
                </a:solidFill>
                <a:latin typeface="Verdana" charset="0"/>
                <a:ea typeface="Verdana" charset="0"/>
                <a:cs typeface="Verdana" charset="0"/>
              </a:defRPr>
            </a:lvl1pPr>
            <a:lvl2pPr marL="304495" indent="0" algn="ctr">
              <a:buNone/>
              <a:defRPr sz="1332"/>
            </a:lvl2pPr>
            <a:lvl3pPr marL="608990" indent="0" algn="ctr">
              <a:buNone/>
              <a:defRPr sz="1199"/>
            </a:lvl3pPr>
            <a:lvl4pPr marL="913486" indent="0" algn="ctr">
              <a:buNone/>
              <a:defRPr sz="1066"/>
            </a:lvl4pPr>
            <a:lvl5pPr marL="1217981" indent="0" algn="ctr">
              <a:buNone/>
              <a:defRPr sz="1066"/>
            </a:lvl5pPr>
            <a:lvl6pPr marL="1522476" indent="0" algn="ctr">
              <a:buNone/>
              <a:defRPr sz="1066"/>
            </a:lvl6pPr>
            <a:lvl7pPr marL="1826971" indent="0" algn="ctr">
              <a:buNone/>
              <a:defRPr sz="1066"/>
            </a:lvl7pPr>
            <a:lvl8pPr marL="2131466" indent="0" algn="ctr">
              <a:buNone/>
              <a:defRPr sz="1066"/>
            </a:lvl8pPr>
            <a:lvl9pPr marL="2435962" indent="0" algn="ctr">
              <a:buNone/>
              <a:defRPr sz="1066"/>
            </a:lvl9pPr>
          </a:lstStyle>
          <a:p>
            <a:r>
              <a:rPr lang="en-US" dirty="0" smtClean="0"/>
              <a:t>First Last Name</a:t>
            </a:r>
            <a:br>
              <a:rPr lang="en-US" dirty="0" smtClean="0"/>
            </a:br>
            <a:r>
              <a:rPr lang="en-US" dirty="0" smtClean="0"/>
              <a:t>Title</a:t>
            </a:r>
            <a:br>
              <a:rPr lang="en-US" dirty="0" smtClean="0"/>
            </a:br>
            <a:r>
              <a:rPr lang="en-US" dirty="0" smtClean="0"/>
              <a:t>222.333.1234</a:t>
            </a:r>
            <a:br>
              <a:rPr lang="en-US" dirty="0" smtClean="0"/>
            </a:br>
            <a:r>
              <a:rPr lang="en-US" dirty="0" err="1" smtClean="0"/>
              <a:t>first.last@busey.com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120063" cy="6089286"/>
          </a:xfrm>
          <a:prstGeom prst="rect">
            <a:avLst/>
          </a:prstGeom>
        </p:spPr>
      </p:pic>
      <p:sp>
        <p:nvSpPr>
          <p:cNvPr id="2" name="Title 1"/>
          <p:cNvSpPr>
            <a:spLocks noGrp="1"/>
          </p:cNvSpPr>
          <p:nvPr>
            <p:ph type="title" hasCustomPrompt="1"/>
          </p:nvPr>
        </p:nvSpPr>
        <p:spPr>
          <a:xfrm>
            <a:off x="1665487" y="364391"/>
            <a:ext cx="7003554" cy="1177051"/>
          </a:xfrm>
        </p:spPr>
        <p:txBody>
          <a:bodyPr>
            <a:normAutofit/>
          </a:bodyPr>
          <a:lstStyle>
            <a:lvl1pPr>
              <a:defRPr sz="2000">
                <a:solidFill>
                  <a:schemeClr val="tx1">
                    <a:lumMod val="75000"/>
                    <a:lumOff val="25000"/>
                  </a:schemeClr>
                </a:solidFill>
                <a:latin typeface="Verdana" charset="0"/>
                <a:ea typeface="Verdana" charset="0"/>
                <a:cs typeface="Verdana" charset="0"/>
              </a:defRPr>
            </a:lvl1pPr>
          </a:lstStyle>
          <a:p>
            <a:r>
              <a:rPr lang="en-US" dirty="0" smtClean="0"/>
              <a:t>Header Goes Here</a:t>
            </a:r>
            <a:endParaRPr lang="en-US" dirty="0"/>
          </a:p>
        </p:txBody>
      </p:sp>
      <p:sp>
        <p:nvSpPr>
          <p:cNvPr id="3" name="Content Placeholder 2"/>
          <p:cNvSpPr>
            <a:spLocks noGrp="1"/>
          </p:cNvSpPr>
          <p:nvPr>
            <p:ph idx="1" hasCustomPrompt="1"/>
          </p:nvPr>
        </p:nvSpPr>
        <p:spPr>
          <a:xfrm>
            <a:off x="1665487" y="1659148"/>
            <a:ext cx="7003554" cy="3863827"/>
          </a:xfrm>
        </p:spPr>
        <p:txBody>
          <a:bodyPr>
            <a:normAutofit/>
          </a:bodyPr>
          <a:lstStyle>
            <a:lvl1pPr marL="201168">
              <a:defRPr sz="1400">
                <a:solidFill>
                  <a:schemeClr val="tx1">
                    <a:lumMod val="75000"/>
                    <a:lumOff val="25000"/>
                  </a:schemeClr>
                </a:solidFill>
                <a:latin typeface="Verdana" charset="0"/>
                <a:ea typeface="Verdana" charset="0"/>
                <a:cs typeface="Verdana" charset="0"/>
              </a:defRPr>
            </a:lvl1pPr>
            <a:lvl2pPr marL="201168">
              <a:defRPr sz="1400">
                <a:solidFill>
                  <a:schemeClr val="tx1">
                    <a:lumMod val="75000"/>
                    <a:lumOff val="25000"/>
                  </a:schemeClr>
                </a:solidFill>
                <a:latin typeface="Verdana" charset="0"/>
                <a:ea typeface="Verdana" charset="0"/>
                <a:cs typeface="Verdana" charset="0"/>
              </a:defRPr>
            </a:lvl2pPr>
            <a:lvl3pPr marL="201168">
              <a:defRPr sz="1400">
                <a:solidFill>
                  <a:schemeClr val="tx1">
                    <a:lumMod val="75000"/>
                    <a:lumOff val="25000"/>
                  </a:schemeClr>
                </a:solidFill>
                <a:latin typeface="Verdana" charset="0"/>
                <a:ea typeface="Verdana" charset="0"/>
                <a:cs typeface="Verdana" charset="0"/>
              </a:defRPr>
            </a:lvl3pPr>
            <a:lvl4pPr marL="201168">
              <a:defRPr sz="1400">
                <a:solidFill>
                  <a:schemeClr val="tx1">
                    <a:lumMod val="75000"/>
                    <a:lumOff val="25000"/>
                  </a:schemeClr>
                </a:solidFill>
                <a:latin typeface="Verdana" charset="0"/>
                <a:ea typeface="Verdana" charset="0"/>
                <a:cs typeface="Verdana" charset="0"/>
              </a:defRPr>
            </a:lvl4pPr>
            <a:lvl5pPr marL="201168">
              <a:defRPr sz="1400">
                <a:solidFill>
                  <a:schemeClr val="tx1">
                    <a:lumMod val="75000"/>
                    <a:lumOff val="25000"/>
                  </a:schemeClr>
                </a:solidFill>
                <a:latin typeface="Verdana" charset="0"/>
                <a:ea typeface="Verdana" charset="0"/>
                <a:cs typeface="Verdana" charset="0"/>
              </a:defRPr>
            </a:lvl5pPr>
          </a:lstStyle>
          <a:p>
            <a:pPr lvl="0"/>
            <a:r>
              <a:rPr lang="en-US" dirty="0" smtClean="0"/>
              <a:t>First item</a:t>
            </a:r>
          </a:p>
          <a:p>
            <a:pPr lvl="1"/>
            <a:r>
              <a:rPr lang="en-US" dirty="0" smtClean="0"/>
              <a:t>Second item</a:t>
            </a:r>
          </a:p>
          <a:p>
            <a:pPr lvl="2"/>
            <a:r>
              <a:rPr lang="en-US" dirty="0" smtClean="0"/>
              <a:t>Third item</a:t>
            </a:r>
          </a:p>
          <a:p>
            <a:pPr lvl="3"/>
            <a:r>
              <a:rPr lang="en-US" dirty="0" smtClean="0"/>
              <a:t>Fourth item</a:t>
            </a:r>
          </a:p>
          <a:p>
            <a:pPr lvl="4"/>
            <a:r>
              <a:rPr lang="en-US" dirty="0" smtClean="0"/>
              <a:t>Fifth item</a:t>
            </a:r>
            <a:endParaRPr lang="en-US" dirty="0"/>
          </a:p>
        </p:txBody>
      </p:sp>
      <p:sp>
        <p:nvSpPr>
          <p:cNvPr id="4" name="Date Placeholder 3"/>
          <p:cNvSpPr>
            <a:spLocks noGrp="1"/>
          </p:cNvSpPr>
          <p:nvPr>
            <p:ph type="dt" sz="half" idx="10"/>
          </p:nvPr>
        </p:nvSpPr>
        <p:spPr/>
        <p:txBody>
          <a:bodyPr/>
          <a:lstStyle/>
          <a:p>
            <a:fld id="{3B2F1E56-E241-644D-895E-BC00036B78EC}"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13BAE-F0FC-B94F-9AEB-9B23FE6E03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06" y="-37500"/>
            <a:ext cx="8170069" cy="6126786"/>
          </a:xfrm>
          <a:prstGeom prst="rect">
            <a:avLst/>
          </a:prstGeom>
        </p:spPr>
      </p:pic>
      <p:sp>
        <p:nvSpPr>
          <p:cNvPr id="7" name="Date Placeholder 6"/>
          <p:cNvSpPr>
            <a:spLocks noGrp="1"/>
          </p:cNvSpPr>
          <p:nvPr>
            <p:ph type="dt" sz="half" idx="10"/>
          </p:nvPr>
        </p:nvSpPr>
        <p:spPr/>
        <p:txBody>
          <a:bodyPr/>
          <a:lstStyle/>
          <a:p>
            <a:fld id="{3B2F1E56-E241-644D-895E-BC00036B78EC}"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13BAE-F0FC-B94F-9AEB-9B23FE6E03B7}" type="slidenum">
              <a:rPr lang="en-US" smtClean="0"/>
              <a:t>‹#›</a:t>
            </a:fld>
            <a:endParaRPr lang="en-US"/>
          </a:p>
        </p:txBody>
      </p:sp>
      <p:sp>
        <p:nvSpPr>
          <p:cNvPr id="11" name="Title 1"/>
          <p:cNvSpPr>
            <a:spLocks noGrp="1"/>
          </p:cNvSpPr>
          <p:nvPr>
            <p:ph type="title" hasCustomPrompt="1"/>
          </p:nvPr>
        </p:nvSpPr>
        <p:spPr>
          <a:xfrm>
            <a:off x="657781" y="532342"/>
            <a:ext cx="7003554" cy="1177051"/>
          </a:xfrm>
        </p:spPr>
        <p:txBody>
          <a:bodyPr>
            <a:normAutofit/>
          </a:bodyPr>
          <a:lstStyle>
            <a:lvl1pPr>
              <a:defRPr sz="2000">
                <a:solidFill>
                  <a:schemeClr val="tx1">
                    <a:lumMod val="75000"/>
                    <a:lumOff val="25000"/>
                  </a:schemeClr>
                </a:solidFill>
                <a:latin typeface="Verdana" charset="0"/>
                <a:ea typeface="Verdana" charset="0"/>
                <a:cs typeface="Verdana" charset="0"/>
              </a:defRPr>
            </a:lvl1pPr>
          </a:lstStyle>
          <a:p>
            <a:r>
              <a:rPr lang="en-US" dirty="0" smtClean="0"/>
              <a:t>Header Goes Here</a:t>
            </a:r>
            <a:endParaRPr lang="en-US" dirty="0"/>
          </a:p>
        </p:txBody>
      </p:sp>
      <p:sp>
        <p:nvSpPr>
          <p:cNvPr id="12" name="Content Placeholder 2"/>
          <p:cNvSpPr>
            <a:spLocks noGrp="1"/>
          </p:cNvSpPr>
          <p:nvPr>
            <p:ph idx="1" hasCustomPrompt="1"/>
          </p:nvPr>
        </p:nvSpPr>
        <p:spPr>
          <a:xfrm>
            <a:off x="657781" y="1827099"/>
            <a:ext cx="7003554" cy="3863827"/>
          </a:xfrm>
        </p:spPr>
        <p:txBody>
          <a:bodyPr>
            <a:normAutofit/>
          </a:bodyPr>
          <a:lstStyle>
            <a:lvl1pPr marL="201168">
              <a:defRPr sz="1400">
                <a:solidFill>
                  <a:schemeClr val="tx1">
                    <a:lumMod val="75000"/>
                    <a:lumOff val="25000"/>
                  </a:schemeClr>
                </a:solidFill>
                <a:latin typeface="Verdana" charset="0"/>
                <a:ea typeface="Verdana" charset="0"/>
                <a:cs typeface="Verdana" charset="0"/>
              </a:defRPr>
            </a:lvl1pPr>
            <a:lvl2pPr marL="201168">
              <a:defRPr sz="1400">
                <a:solidFill>
                  <a:schemeClr val="tx1">
                    <a:lumMod val="75000"/>
                    <a:lumOff val="25000"/>
                  </a:schemeClr>
                </a:solidFill>
                <a:latin typeface="Verdana" charset="0"/>
                <a:ea typeface="Verdana" charset="0"/>
                <a:cs typeface="Verdana" charset="0"/>
              </a:defRPr>
            </a:lvl2pPr>
            <a:lvl3pPr marL="201168">
              <a:defRPr sz="1400">
                <a:solidFill>
                  <a:schemeClr val="tx1">
                    <a:lumMod val="75000"/>
                    <a:lumOff val="25000"/>
                  </a:schemeClr>
                </a:solidFill>
                <a:latin typeface="Verdana" charset="0"/>
                <a:ea typeface="Verdana" charset="0"/>
                <a:cs typeface="Verdana" charset="0"/>
              </a:defRPr>
            </a:lvl3pPr>
            <a:lvl4pPr marL="201168">
              <a:defRPr sz="1400">
                <a:solidFill>
                  <a:schemeClr val="tx1">
                    <a:lumMod val="75000"/>
                    <a:lumOff val="25000"/>
                  </a:schemeClr>
                </a:solidFill>
                <a:latin typeface="Verdana" charset="0"/>
                <a:ea typeface="Verdana" charset="0"/>
                <a:cs typeface="Verdana" charset="0"/>
              </a:defRPr>
            </a:lvl4pPr>
            <a:lvl5pPr marL="201168">
              <a:defRPr sz="1400">
                <a:solidFill>
                  <a:schemeClr val="tx1">
                    <a:lumMod val="75000"/>
                    <a:lumOff val="25000"/>
                  </a:schemeClr>
                </a:solidFill>
                <a:latin typeface="Verdana" charset="0"/>
                <a:ea typeface="Verdana" charset="0"/>
                <a:cs typeface="Verdana" charset="0"/>
              </a:defRPr>
            </a:lvl5pPr>
          </a:lstStyle>
          <a:p>
            <a:pPr lvl="0"/>
            <a:r>
              <a:rPr lang="en-US" dirty="0" smtClean="0"/>
              <a:t>First item</a:t>
            </a:r>
          </a:p>
          <a:p>
            <a:pPr lvl="1"/>
            <a:r>
              <a:rPr lang="en-US" dirty="0" smtClean="0"/>
              <a:t>Second item</a:t>
            </a:r>
          </a:p>
          <a:p>
            <a:pPr lvl="2"/>
            <a:r>
              <a:rPr lang="en-US" dirty="0" smtClean="0"/>
              <a:t>Third item</a:t>
            </a:r>
          </a:p>
          <a:p>
            <a:pPr lvl="3"/>
            <a:r>
              <a:rPr lang="en-US" dirty="0" smtClean="0"/>
              <a:t>Fourth item</a:t>
            </a:r>
          </a:p>
          <a:p>
            <a:pPr lvl="4"/>
            <a:r>
              <a:rPr lang="en-US" dirty="0" smtClean="0"/>
              <a:t>Fifth item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255" y="324218"/>
            <a:ext cx="7003554" cy="117705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58255" y="1621087"/>
            <a:ext cx="7003554" cy="38638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58254" y="5644204"/>
            <a:ext cx="1827014" cy="324217"/>
          </a:xfrm>
          <a:prstGeom prst="rect">
            <a:avLst/>
          </a:prstGeom>
        </p:spPr>
        <p:txBody>
          <a:bodyPr vert="horz" lIns="91440" tIns="45720" rIns="91440" bIns="45720" rtlCol="0" anchor="ctr"/>
          <a:lstStyle>
            <a:lvl1pPr algn="l">
              <a:defRPr sz="799">
                <a:solidFill>
                  <a:schemeClr val="tx1">
                    <a:tint val="75000"/>
                  </a:schemeClr>
                </a:solidFill>
              </a:defRPr>
            </a:lvl1pPr>
          </a:lstStyle>
          <a:p>
            <a:fld id="{3B2F1E56-E241-644D-895E-BC00036B78EC}" type="datetimeFigureOut">
              <a:rPr lang="en-US" smtClean="0"/>
              <a:t>11/20/2019</a:t>
            </a:fld>
            <a:endParaRPr lang="en-US"/>
          </a:p>
        </p:txBody>
      </p:sp>
      <p:sp>
        <p:nvSpPr>
          <p:cNvPr id="5" name="Footer Placeholder 4"/>
          <p:cNvSpPr>
            <a:spLocks noGrp="1"/>
          </p:cNvSpPr>
          <p:nvPr>
            <p:ph type="ftr" sz="quarter" idx="3"/>
          </p:nvPr>
        </p:nvSpPr>
        <p:spPr>
          <a:xfrm>
            <a:off x="2689771" y="5644204"/>
            <a:ext cx="2740521" cy="324217"/>
          </a:xfrm>
          <a:prstGeom prst="rect">
            <a:avLst/>
          </a:prstGeom>
        </p:spPr>
        <p:txBody>
          <a:bodyPr vert="horz" lIns="91440" tIns="45720" rIns="91440" bIns="45720" rtlCol="0" anchor="ctr"/>
          <a:lstStyle>
            <a:lvl1pPr algn="ctr">
              <a:defRPr sz="7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34795" y="5644204"/>
            <a:ext cx="1827014" cy="324217"/>
          </a:xfrm>
          <a:prstGeom prst="rect">
            <a:avLst/>
          </a:prstGeom>
        </p:spPr>
        <p:txBody>
          <a:bodyPr vert="horz" lIns="91440" tIns="45720" rIns="91440" bIns="45720" rtlCol="0" anchor="ctr"/>
          <a:lstStyle>
            <a:lvl1pPr algn="r">
              <a:defRPr sz="799">
                <a:solidFill>
                  <a:schemeClr val="tx1">
                    <a:tint val="75000"/>
                  </a:schemeClr>
                </a:solidFill>
              </a:defRPr>
            </a:lvl1pPr>
          </a:lstStyle>
          <a:p>
            <a:fld id="{46E13BAE-F0FC-B94F-9AEB-9B23FE6E03B7}" type="slidenum">
              <a:rPr lang="en-US" smtClean="0"/>
              <a:t>‹#›</a:t>
            </a:fld>
            <a:endParaRPr lang="en-US"/>
          </a:p>
        </p:txBody>
      </p:sp>
    </p:spTree>
    <p:extLst>
      <p:ext uri="{BB962C8B-B14F-4D97-AF65-F5344CB8AC3E}">
        <p14:creationId xmlns:p14="http://schemas.microsoft.com/office/powerpoint/2010/main" val="1351034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Lst>
  <p:txStyles>
    <p:titleStyle>
      <a:lvl1pPr algn="l" defTabSz="608990" rtl="0" eaLnBrk="1" latinLnBrk="0" hangingPunct="1">
        <a:lnSpc>
          <a:spcPct val="90000"/>
        </a:lnSpc>
        <a:spcBef>
          <a:spcPct val="0"/>
        </a:spcBef>
        <a:buNone/>
        <a:defRPr sz="2930" kern="1200">
          <a:solidFill>
            <a:schemeClr val="tx1"/>
          </a:solidFill>
          <a:latin typeface="+mj-lt"/>
          <a:ea typeface="+mj-ea"/>
          <a:cs typeface="+mj-cs"/>
        </a:defRPr>
      </a:lvl1pPr>
    </p:titleStyle>
    <p:bodyStyle>
      <a:lvl1pPr marL="152248" indent="-152248" algn="l" defTabSz="608990" rtl="0" eaLnBrk="1" latinLnBrk="0" hangingPunct="1">
        <a:lnSpc>
          <a:spcPct val="90000"/>
        </a:lnSpc>
        <a:spcBef>
          <a:spcPts val="666"/>
        </a:spcBef>
        <a:buFont typeface="Arial"/>
        <a:buChar char="•"/>
        <a:defRPr sz="1865" kern="1200">
          <a:solidFill>
            <a:schemeClr val="tx1"/>
          </a:solidFill>
          <a:latin typeface="+mn-lt"/>
          <a:ea typeface="+mn-ea"/>
          <a:cs typeface="+mn-cs"/>
        </a:defRPr>
      </a:lvl1pPr>
      <a:lvl2pPr marL="456743" indent="-152248" algn="l" defTabSz="608990" rtl="0" eaLnBrk="1" latinLnBrk="0" hangingPunct="1">
        <a:lnSpc>
          <a:spcPct val="90000"/>
        </a:lnSpc>
        <a:spcBef>
          <a:spcPts val="333"/>
        </a:spcBef>
        <a:buFont typeface="Arial"/>
        <a:buChar char="•"/>
        <a:defRPr sz="1598" kern="1200">
          <a:solidFill>
            <a:schemeClr val="tx1"/>
          </a:solidFill>
          <a:latin typeface="+mn-lt"/>
          <a:ea typeface="+mn-ea"/>
          <a:cs typeface="+mn-cs"/>
        </a:defRPr>
      </a:lvl2pPr>
      <a:lvl3pPr marL="761238" indent="-152248" algn="l" defTabSz="608990" rtl="0" eaLnBrk="1" latinLnBrk="0" hangingPunct="1">
        <a:lnSpc>
          <a:spcPct val="90000"/>
        </a:lnSpc>
        <a:spcBef>
          <a:spcPts val="333"/>
        </a:spcBef>
        <a:buFont typeface="Arial"/>
        <a:buChar char="•"/>
        <a:defRPr sz="1332" kern="1200">
          <a:solidFill>
            <a:schemeClr val="tx1"/>
          </a:solidFill>
          <a:latin typeface="+mn-lt"/>
          <a:ea typeface="+mn-ea"/>
          <a:cs typeface="+mn-cs"/>
        </a:defRPr>
      </a:lvl3pPr>
      <a:lvl4pPr marL="1065733" indent="-152248" algn="l" defTabSz="608990" rtl="0" eaLnBrk="1" latinLnBrk="0" hangingPunct="1">
        <a:lnSpc>
          <a:spcPct val="90000"/>
        </a:lnSpc>
        <a:spcBef>
          <a:spcPts val="333"/>
        </a:spcBef>
        <a:buFont typeface="Arial"/>
        <a:buChar char="•"/>
        <a:defRPr sz="1199" kern="1200">
          <a:solidFill>
            <a:schemeClr val="tx1"/>
          </a:solidFill>
          <a:latin typeface="+mn-lt"/>
          <a:ea typeface="+mn-ea"/>
          <a:cs typeface="+mn-cs"/>
        </a:defRPr>
      </a:lvl4pPr>
      <a:lvl5pPr marL="1370228" indent="-152248" algn="l" defTabSz="608990" rtl="0" eaLnBrk="1" latinLnBrk="0" hangingPunct="1">
        <a:lnSpc>
          <a:spcPct val="90000"/>
        </a:lnSpc>
        <a:spcBef>
          <a:spcPts val="333"/>
        </a:spcBef>
        <a:buFont typeface="Arial"/>
        <a:buChar char="•"/>
        <a:defRPr sz="1199" kern="1200">
          <a:solidFill>
            <a:schemeClr val="tx1"/>
          </a:solidFill>
          <a:latin typeface="+mn-lt"/>
          <a:ea typeface="+mn-ea"/>
          <a:cs typeface="+mn-cs"/>
        </a:defRPr>
      </a:lvl5pPr>
      <a:lvl6pPr marL="1674724" indent="-152248" algn="l" defTabSz="608990" rtl="0" eaLnBrk="1" latinLnBrk="0" hangingPunct="1">
        <a:lnSpc>
          <a:spcPct val="90000"/>
        </a:lnSpc>
        <a:spcBef>
          <a:spcPts val="333"/>
        </a:spcBef>
        <a:buFont typeface="Arial"/>
        <a:buChar char="•"/>
        <a:defRPr sz="1199" kern="1200">
          <a:solidFill>
            <a:schemeClr val="tx1"/>
          </a:solidFill>
          <a:latin typeface="+mn-lt"/>
          <a:ea typeface="+mn-ea"/>
          <a:cs typeface="+mn-cs"/>
        </a:defRPr>
      </a:lvl6pPr>
      <a:lvl7pPr marL="1979219" indent="-152248" algn="l" defTabSz="608990" rtl="0" eaLnBrk="1" latinLnBrk="0" hangingPunct="1">
        <a:lnSpc>
          <a:spcPct val="90000"/>
        </a:lnSpc>
        <a:spcBef>
          <a:spcPts val="333"/>
        </a:spcBef>
        <a:buFont typeface="Arial"/>
        <a:buChar char="•"/>
        <a:defRPr sz="1199" kern="1200">
          <a:solidFill>
            <a:schemeClr val="tx1"/>
          </a:solidFill>
          <a:latin typeface="+mn-lt"/>
          <a:ea typeface="+mn-ea"/>
          <a:cs typeface="+mn-cs"/>
        </a:defRPr>
      </a:lvl7pPr>
      <a:lvl8pPr marL="2283714" indent="-152248" algn="l" defTabSz="608990" rtl="0" eaLnBrk="1" latinLnBrk="0" hangingPunct="1">
        <a:lnSpc>
          <a:spcPct val="90000"/>
        </a:lnSpc>
        <a:spcBef>
          <a:spcPts val="333"/>
        </a:spcBef>
        <a:buFont typeface="Arial"/>
        <a:buChar char="•"/>
        <a:defRPr sz="1199" kern="1200">
          <a:solidFill>
            <a:schemeClr val="tx1"/>
          </a:solidFill>
          <a:latin typeface="+mn-lt"/>
          <a:ea typeface="+mn-ea"/>
          <a:cs typeface="+mn-cs"/>
        </a:defRPr>
      </a:lvl8pPr>
      <a:lvl9pPr marL="2588209" indent="-152248" algn="l" defTabSz="608990" rtl="0" eaLnBrk="1" latinLnBrk="0" hangingPunct="1">
        <a:lnSpc>
          <a:spcPct val="90000"/>
        </a:lnSpc>
        <a:spcBef>
          <a:spcPts val="333"/>
        </a:spcBef>
        <a:buFont typeface="Arial"/>
        <a:buChar char="•"/>
        <a:defRPr sz="1199" kern="1200">
          <a:solidFill>
            <a:schemeClr val="tx1"/>
          </a:solidFill>
          <a:latin typeface="+mn-lt"/>
          <a:ea typeface="+mn-ea"/>
          <a:cs typeface="+mn-cs"/>
        </a:defRPr>
      </a:lvl9pPr>
    </p:bodyStyle>
    <p:otherStyle>
      <a:defPPr>
        <a:defRPr lang="en-US"/>
      </a:defPPr>
      <a:lvl1pPr marL="0" algn="l" defTabSz="608990" rtl="0" eaLnBrk="1" latinLnBrk="0" hangingPunct="1">
        <a:defRPr sz="1199" kern="1200">
          <a:solidFill>
            <a:schemeClr val="tx1"/>
          </a:solidFill>
          <a:latin typeface="+mn-lt"/>
          <a:ea typeface="+mn-ea"/>
          <a:cs typeface="+mn-cs"/>
        </a:defRPr>
      </a:lvl1pPr>
      <a:lvl2pPr marL="304495" algn="l" defTabSz="608990" rtl="0" eaLnBrk="1" latinLnBrk="0" hangingPunct="1">
        <a:defRPr sz="1199" kern="1200">
          <a:solidFill>
            <a:schemeClr val="tx1"/>
          </a:solidFill>
          <a:latin typeface="+mn-lt"/>
          <a:ea typeface="+mn-ea"/>
          <a:cs typeface="+mn-cs"/>
        </a:defRPr>
      </a:lvl2pPr>
      <a:lvl3pPr marL="608990" algn="l" defTabSz="608990" rtl="0" eaLnBrk="1" latinLnBrk="0" hangingPunct="1">
        <a:defRPr sz="1199" kern="1200">
          <a:solidFill>
            <a:schemeClr val="tx1"/>
          </a:solidFill>
          <a:latin typeface="+mn-lt"/>
          <a:ea typeface="+mn-ea"/>
          <a:cs typeface="+mn-cs"/>
        </a:defRPr>
      </a:lvl3pPr>
      <a:lvl4pPr marL="913486" algn="l" defTabSz="608990" rtl="0" eaLnBrk="1" latinLnBrk="0" hangingPunct="1">
        <a:defRPr sz="1199" kern="1200">
          <a:solidFill>
            <a:schemeClr val="tx1"/>
          </a:solidFill>
          <a:latin typeface="+mn-lt"/>
          <a:ea typeface="+mn-ea"/>
          <a:cs typeface="+mn-cs"/>
        </a:defRPr>
      </a:lvl4pPr>
      <a:lvl5pPr marL="1217981" algn="l" defTabSz="608990" rtl="0" eaLnBrk="1" latinLnBrk="0" hangingPunct="1">
        <a:defRPr sz="1199" kern="1200">
          <a:solidFill>
            <a:schemeClr val="tx1"/>
          </a:solidFill>
          <a:latin typeface="+mn-lt"/>
          <a:ea typeface="+mn-ea"/>
          <a:cs typeface="+mn-cs"/>
        </a:defRPr>
      </a:lvl5pPr>
      <a:lvl6pPr marL="1522476" algn="l" defTabSz="608990" rtl="0" eaLnBrk="1" latinLnBrk="0" hangingPunct="1">
        <a:defRPr sz="1199" kern="1200">
          <a:solidFill>
            <a:schemeClr val="tx1"/>
          </a:solidFill>
          <a:latin typeface="+mn-lt"/>
          <a:ea typeface="+mn-ea"/>
          <a:cs typeface="+mn-cs"/>
        </a:defRPr>
      </a:lvl6pPr>
      <a:lvl7pPr marL="1826971" algn="l" defTabSz="608990" rtl="0" eaLnBrk="1" latinLnBrk="0" hangingPunct="1">
        <a:defRPr sz="1199" kern="1200">
          <a:solidFill>
            <a:schemeClr val="tx1"/>
          </a:solidFill>
          <a:latin typeface="+mn-lt"/>
          <a:ea typeface="+mn-ea"/>
          <a:cs typeface="+mn-cs"/>
        </a:defRPr>
      </a:lvl7pPr>
      <a:lvl8pPr marL="2131466" algn="l" defTabSz="608990" rtl="0" eaLnBrk="1" latinLnBrk="0" hangingPunct="1">
        <a:defRPr sz="1199" kern="1200">
          <a:solidFill>
            <a:schemeClr val="tx1"/>
          </a:solidFill>
          <a:latin typeface="+mn-lt"/>
          <a:ea typeface="+mn-ea"/>
          <a:cs typeface="+mn-cs"/>
        </a:defRPr>
      </a:lvl8pPr>
      <a:lvl9pPr marL="2435962" algn="l" defTabSz="608990" rtl="0" eaLnBrk="1" latinLnBrk="0" hangingPunct="1">
        <a:defRPr sz="11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d.Tennill@busey.com" TargetMode="External"/><Relationship Id="rId2" Type="http://schemas.openxmlformats.org/officeDocument/2006/relationships/hyperlink" Target="mailto:Heidi.Ponder@buse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irs.gov/"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ftc.gov/"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Scams</a:t>
            </a:r>
            <a:endParaRPr lang="en-US" dirty="0"/>
          </a:p>
        </p:txBody>
      </p:sp>
      <p:sp>
        <p:nvSpPr>
          <p:cNvPr id="3" name="Subtitle 2"/>
          <p:cNvSpPr>
            <a:spLocks noGrp="1"/>
          </p:cNvSpPr>
          <p:nvPr>
            <p:ph type="subTitle" idx="1"/>
          </p:nvPr>
        </p:nvSpPr>
        <p:spPr>
          <a:xfrm>
            <a:off x="3005405" y="3070054"/>
            <a:ext cx="2108719" cy="1996896"/>
          </a:xfrm>
        </p:spPr>
        <p:txBody>
          <a:bodyPr>
            <a:normAutofit fontScale="85000" lnSpcReduction="10000"/>
          </a:bodyPr>
          <a:lstStyle/>
          <a:p>
            <a:r>
              <a:rPr lang="en-US" dirty="0" smtClean="0">
                <a:solidFill>
                  <a:schemeClr val="tx1"/>
                </a:solidFill>
              </a:rPr>
              <a:t>Heidi D. Ponder, Vice </a:t>
            </a:r>
            <a:r>
              <a:rPr lang="en-US" dirty="0" smtClean="0">
                <a:solidFill>
                  <a:schemeClr val="tx1"/>
                </a:solidFill>
              </a:rPr>
              <a:t>President </a:t>
            </a:r>
          </a:p>
          <a:p>
            <a:r>
              <a:rPr lang="en-US" dirty="0" smtClean="0">
                <a:solidFill>
                  <a:schemeClr val="tx1"/>
                </a:solidFill>
              </a:rPr>
              <a:t>Director </a:t>
            </a:r>
            <a:r>
              <a:rPr lang="en-US" dirty="0" smtClean="0">
                <a:solidFill>
                  <a:schemeClr val="tx1"/>
                </a:solidFill>
              </a:rPr>
              <a:t>of </a:t>
            </a:r>
            <a:r>
              <a:rPr lang="en-US" dirty="0" smtClean="0">
                <a:solidFill>
                  <a:schemeClr val="tx1"/>
                </a:solidFill>
              </a:rPr>
              <a:t>Fraud/AML</a:t>
            </a:r>
            <a:endParaRPr lang="en-US" dirty="0">
              <a:solidFill>
                <a:schemeClr val="tx1"/>
              </a:solidFill>
            </a:endParaRPr>
          </a:p>
          <a:p>
            <a:r>
              <a:rPr lang="en-US" dirty="0" smtClean="0">
                <a:solidFill>
                  <a:schemeClr val="tx1"/>
                </a:solidFill>
                <a:hlinkClick r:id="rId2"/>
              </a:rPr>
              <a:t>Heidi.Ponder@busey.com</a:t>
            </a:r>
            <a:endParaRPr lang="en-US" dirty="0" smtClean="0">
              <a:solidFill>
                <a:schemeClr val="tx1"/>
              </a:solidFill>
            </a:endParaRPr>
          </a:p>
          <a:p>
            <a:endParaRPr lang="en-US" dirty="0">
              <a:solidFill>
                <a:schemeClr val="tx1"/>
              </a:solidFill>
            </a:endParaRPr>
          </a:p>
          <a:p>
            <a:r>
              <a:rPr lang="en-US" dirty="0" smtClean="0">
                <a:solidFill>
                  <a:schemeClr val="tx1"/>
                </a:solidFill>
              </a:rPr>
              <a:t>Chad </a:t>
            </a:r>
            <a:r>
              <a:rPr lang="en-US" dirty="0" err="1" smtClean="0">
                <a:solidFill>
                  <a:schemeClr val="tx1"/>
                </a:solidFill>
              </a:rPr>
              <a:t>Tennill</a:t>
            </a:r>
            <a:r>
              <a:rPr lang="en-US" dirty="0" smtClean="0">
                <a:solidFill>
                  <a:schemeClr val="tx1"/>
                </a:solidFill>
              </a:rPr>
              <a:t>, Fraud Manager</a:t>
            </a:r>
          </a:p>
          <a:p>
            <a:r>
              <a:rPr lang="en-US" dirty="0" smtClean="0">
                <a:solidFill>
                  <a:schemeClr val="tx1"/>
                </a:solidFill>
                <a:hlinkClick r:id="rId3"/>
              </a:rPr>
              <a:t>Chad.Tennill@busey.com</a:t>
            </a: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3836"/>
            <a:ext cx="7003554" cy="1177051"/>
          </a:xfrm>
        </p:spPr>
        <p:txBody>
          <a:bodyPr>
            <a:normAutofit/>
          </a:bodyPr>
          <a:lstStyle/>
          <a:p>
            <a:pPr algn="ctr"/>
            <a:r>
              <a:rPr lang="en-US" altLang="en-US" sz="2800" dirty="0">
                <a:ea typeface="ＭＳ Ｐゴシック" panose="020B0600070205080204" pitchFamily="34" charset="-128"/>
              </a:rPr>
              <a:t>Family Member Emergency</a:t>
            </a:r>
            <a:endParaRPr lang="en-US" sz="2800" dirty="0"/>
          </a:p>
        </p:txBody>
      </p:sp>
      <p:sp>
        <p:nvSpPr>
          <p:cNvPr id="3" name="Content Placeholder 2"/>
          <p:cNvSpPr>
            <a:spLocks noGrp="1"/>
          </p:cNvSpPr>
          <p:nvPr>
            <p:ph idx="1"/>
          </p:nvPr>
        </p:nvSpPr>
        <p:spPr>
          <a:xfrm>
            <a:off x="657781" y="1827099"/>
            <a:ext cx="7003554" cy="3491521"/>
          </a:xfrm>
        </p:spPr>
        <p:txBody>
          <a:bodyPr>
            <a:normAutofit/>
          </a:bodyPr>
          <a:lstStyle/>
          <a:p>
            <a:pPr>
              <a:defRPr/>
            </a:pPr>
            <a:r>
              <a:rPr lang="en-US" sz="2000" dirty="0">
                <a:latin typeface="Helvetica" panose="020B0604020202020204" pitchFamily="34" charset="0"/>
                <a:cs typeface="Helvetica" panose="020B0604020202020204" pitchFamily="34" charset="0"/>
              </a:rPr>
              <a:t>The fraudster calls and says that your family member has been hurt or arrested. </a:t>
            </a:r>
          </a:p>
          <a:p>
            <a:pPr>
              <a:defRPr/>
            </a:pPr>
            <a:r>
              <a:rPr lang="en-US" sz="2000" dirty="0">
                <a:latin typeface="Helvetica" panose="020B0604020202020204" pitchFamily="34" charset="0"/>
                <a:cs typeface="Helvetica" panose="020B0604020202020204" pitchFamily="34" charset="0"/>
              </a:rPr>
              <a:t>When you ask to speak with your family member, they say they are too injured or not able to make the call from jail. </a:t>
            </a:r>
          </a:p>
          <a:p>
            <a:pPr>
              <a:defRPr/>
            </a:pPr>
            <a:r>
              <a:rPr lang="en-US" sz="2000" dirty="0">
                <a:latin typeface="Helvetica" panose="020B0604020202020204" pitchFamily="34" charset="0"/>
                <a:cs typeface="Helvetica" panose="020B0604020202020204" pitchFamily="34" charset="0"/>
              </a:rPr>
              <a:t>If you question why your family member didn’t call from their cell phone, the fraudster may claim your family member’s phone was damaged in the accident.  This is meant to prevent you from calling your family member.  </a:t>
            </a:r>
          </a:p>
          <a:p>
            <a:r>
              <a:rPr lang="en-US" sz="2000" dirty="0">
                <a:latin typeface="Helvetica" panose="020B0604020202020204" pitchFamily="34" charset="0"/>
                <a:cs typeface="Helvetica" panose="020B0604020202020204" pitchFamily="34" charset="0"/>
              </a:rPr>
              <a:t>The fraudster will provide instructions to wiring funds or purchase prepaid cards and provide the account numbers and activation codes.  </a:t>
            </a:r>
          </a:p>
          <a:p>
            <a:pPr marL="48920" indent="0">
              <a:buNone/>
            </a:pPr>
            <a:endParaRPr lang="en-US" sz="2000" dirty="0"/>
          </a:p>
        </p:txBody>
      </p:sp>
    </p:spTree>
    <p:extLst>
      <p:ext uri="{BB962C8B-B14F-4D97-AF65-F5344CB8AC3E}">
        <p14:creationId xmlns:p14="http://schemas.microsoft.com/office/powerpoint/2010/main" val="380400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356226"/>
            <a:ext cx="7003554" cy="1177051"/>
          </a:xfrm>
        </p:spPr>
        <p:txBody>
          <a:bodyPr>
            <a:normAutofit/>
          </a:bodyPr>
          <a:lstStyle/>
          <a:p>
            <a:pPr algn="ctr"/>
            <a:r>
              <a:rPr lang="en-US" altLang="en-US" sz="2800" dirty="0">
                <a:ea typeface="ＭＳ Ｐゴシック" panose="020B0600070205080204" pitchFamily="34" charset="-128"/>
              </a:rPr>
              <a:t>Family Member Emergency</a:t>
            </a:r>
            <a:endParaRPr lang="en-US" sz="2800" dirty="0"/>
          </a:p>
        </p:txBody>
      </p:sp>
      <p:sp>
        <p:nvSpPr>
          <p:cNvPr id="3" name="Content Placeholder 2"/>
          <p:cNvSpPr>
            <a:spLocks noGrp="1"/>
          </p:cNvSpPr>
          <p:nvPr>
            <p:ph idx="1"/>
          </p:nvPr>
        </p:nvSpPr>
        <p:spPr>
          <a:xfrm>
            <a:off x="657781" y="1166070"/>
            <a:ext cx="7003554" cy="4524857"/>
          </a:xfrm>
        </p:spPr>
        <p:txBody>
          <a:bodyPr>
            <a:noAutofit/>
          </a:bodyPr>
          <a:lstStyle/>
          <a:p>
            <a:pPr>
              <a:defRPr/>
            </a:pPr>
            <a:r>
              <a:rPr lang="en-US" sz="2000" dirty="0">
                <a:latin typeface="Helvetica" panose="020B0604020202020204" pitchFamily="34" charset="0"/>
                <a:cs typeface="Helvetica" panose="020B0604020202020204" pitchFamily="34" charset="0"/>
              </a:rPr>
              <a:t>Some customers have said individuals get on the phone claiming to be their family member.  The person receiving the call is so distraught they believe it is their family member’s voice.  </a:t>
            </a:r>
          </a:p>
          <a:p>
            <a:pPr>
              <a:defRPr/>
            </a:pPr>
            <a:r>
              <a:rPr lang="en-US" sz="2000" dirty="0">
                <a:latin typeface="Helvetica" panose="020B0604020202020204" pitchFamily="34" charset="0"/>
                <a:cs typeface="Helvetica" panose="020B0604020202020204" pitchFamily="34" charset="0"/>
              </a:rPr>
              <a:t>Typically the caller will tell you not to tell anyone about this call and you need to act quickly.    </a:t>
            </a:r>
          </a:p>
          <a:p>
            <a:pPr>
              <a:defRPr/>
            </a:pPr>
            <a:r>
              <a:rPr lang="en-US" sz="2000" dirty="0">
                <a:latin typeface="Helvetica" panose="020B0604020202020204" pitchFamily="34" charset="0"/>
                <a:cs typeface="Helvetica" panose="020B0604020202020204" pitchFamily="34" charset="0"/>
              </a:rPr>
              <a:t>If you receive one of these calls, </a:t>
            </a:r>
            <a:r>
              <a:rPr lang="en-US" sz="2000" b="1" dirty="0">
                <a:latin typeface="Helvetica" panose="020B0604020202020204" pitchFamily="34" charset="0"/>
                <a:cs typeface="Helvetica" panose="020B0604020202020204" pitchFamily="34" charset="0"/>
              </a:rPr>
              <a:t>ask other members of your family</a:t>
            </a:r>
            <a:r>
              <a:rPr lang="en-US" sz="2000" dirty="0">
                <a:latin typeface="Helvetica" panose="020B0604020202020204" pitchFamily="34" charset="0"/>
                <a:cs typeface="Helvetica" panose="020B0604020202020204" pitchFamily="34" charset="0"/>
              </a:rPr>
              <a:t> if they have heard from the family member that is supposedly in trouble. </a:t>
            </a:r>
          </a:p>
          <a:p>
            <a:pPr marL="0" indent="0" algn="ctr">
              <a:buNone/>
              <a:defRPr/>
            </a:pPr>
            <a:endParaRPr lang="en-US" sz="1000" b="1" dirty="0" smtClean="0">
              <a:latin typeface="Helvetica" panose="020B0604020202020204" pitchFamily="34" charset="0"/>
              <a:cs typeface="Helvetica" panose="020B0604020202020204" pitchFamily="34" charset="0"/>
            </a:endParaRPr>
          </a:p>
          <a:p>
            <a:pPr marL="0" indent="0" algn="ctr">
              <a:buNone/>
              <a:defRPr/>
            </a:pPr>
            <a:r>
              <a:rPr lang="en-US" sz="2000" b="1" dirty="0" smtClean="0">
                <a:latin typeface="Helvetica" panose="020B0604020202020204" pitchFamily="34" charset="0"/>
                <a:cs typeface="Helvetica" panose="020B0604020202020204" pitchFamily="34" charset="0"/>
              </a:rPr>
              <a:t>Don’t </a:t>
            </a:r>
            <a:r>
              <a:rPr lang="en-US" sz="2000" b="1" dirty="0">
                <a:latin typeface="Helvetica" panose="020B0604020202020204" pitchFamily="34" charset="0"/>
                <a:cs typeface="Helvetica" panose="020B0604020202020204" pitchFamily="34" charset="0"/>
              </a:rPr>
              <a:t>let the caller panic you. </a:t>
            </a:r>
            <a:endParaRPr lang="en-US" sz="2000" b="1" dirty="0" smtClean="0">
              <a:latin typeface="Helvetica" panose="020B0604020202020204" pitchFamily="34" charset="0"/>
              <a:cs typeface="Helvetica" panose="020B0604020202020204" pitchFamily="34" charset="0"/>
            </a:endParaRPr>
          </a:p>
          <a:p>
            <a:pPr marL="0" indent="0" algn="ctr">
              <a:buNone/>
              <a:defRPr/>
            </a:pPr>
            <a:r>
              <a:rPr lang="en-US" sz="2000" b="1" dirty="0" smtClean="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The fraudster is hoping you will act on impulse without verifying the information you are being told.  </a:t>
            </a:r>
          </a:p>
          <a:p>
            <a:endParaRPr lang="en-US" sz="2000" dirty="0"/>
          </a:p>
        </p:txBody>
      </p:sp>
    </p:spTree>
    <p:extLst>
      <p:ext uri="{BB962C8B-B14F-4D97-AF65-F5344CB8AC3E}">
        <p14:creationId xmlns:p14="http://schemas.microsoft.com/office/powerpoint/2010/main" val="11664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180722"/>
            <a:ext cx="7003554" cy="1177051"/>
          </a:xfrm>
        </p:spPr>
        <p:txBody>
          <a:bodyPr>
            <a:normAutofit/>
          </a:bodyPr>
          <a:lstStyle/>
          <a:p>
            <a:pPr algn="ctr"/>
            <a:r>
              <a:rPr lang="en-US" altLang="en-US" sz="2800" dirty="0" smtClean="0">
                <a:ea typeface="ＭＳ Ｐゴシック" panose="020B0600070205080204" pitchFamily="34" charset="-128"/>
              </a:rPr>
              <a:t>Mystery Shopper Scam</a:t>
            </a:r>
            <a:endParaRPr lang="en-US" sz="2800" dirty="0"/>
          </a:p>
        </p:txBody>
      </p:sp>
      <p:sp>
        <p:nvSpPr>
          <p:cNvPr id="3" name="Content Placeholder 2"/>
          <p:cNvSpPr>
            <a:spLocks noGrp="1"/>
          </p:cNvSpPr>
          <p:nvPr>
            <p:ph idx="1"/>
          </p:nvPr>
        </p:nvSpPr>
        <p:spPr>
          <a:xfrm>
            <a:off x="657781" y="1560353"/>
            <a:ext cx="7003554" cy="3808601"/>
          </a:xfrm>
        </p:spPr>
        <p:txBody>
          <a:bodyPr/>
          <a:lstStyle/>
          <a:p>
            <a:pPr>
              <a:defRPr/>
            </a:pPr>
            <a:r>
              <a:rPr lang="en-US" sz="2000" dirty="0">
                <a:latin typeface="Helvetica" panose="020B0604020202020204" pitchFamily="34" charset="0"/>
                <a:cs typeface="Helvetica" panose="020B0604020202020204" pitchFamily="34" charset="0"/>
              </a:rPr>
              <a:t>A scammer sends a letter indicating you have been selected to “shop” at local businesses to test their customer service.  The letter will also contain a check.  </a:t>
            </a:r>
          </a:p>
          <a:p>
            <a:pPr>
              <a:defRPr/>
            </a:pPr>
            <a:r>
              <a:rPr lang="en-US" sz="2000" dirty="0">
                <a:latin typeface="Helvetica" panose="020B0604020202020204" pitchFamily="34" charset="0"/>
                <a:cs typeface="Helvetica" panose="020B0604020202020204" pitchFamily="34" charset="0"/>
              </a:rPr>
              <a:t>If you agree to participate you will be paid for your service.  </a:t>
            </a:r>
          </a:p>
          <a:p>
            <a:pPr>
              <a:defRPr/>
            </a:pPr>
            <a:r>
              <a:rPr lang="en-US" sz="2000" dirty="0">
                <a:latin typeface="Helvetica" panose="020B0604020202020204" pitchFamily="34" charset="0"/>
                <a:cs typeface="Helvetica" panose="020B0604020202020204" pitchFamily="34" charset="0"/>
              </a:rPr>
              <a:t>The letter will instruct you to call a representative for further instructions.  </a:t>
            </a:r>
            <a:endParaRPr lang="en-US" sz="2000" dirty="0" smtClean="0">
              <a:latin typeface="Helvetica" panose="020B0604020202020204" pitchFamily="34" charset="0"/>
              <a:cs typeface="Helvetica" panose="020B0604020202020204" pitchFamily="34" charset="0"/>
            </a:endParaRPr>
          </a:p>
          <a:p>
            <a:pPr>
              <a:defRPr/>
            </a:pPr>
            <a:r>
              <a:rPr lang="en-US" sz="2000" dirty="0">
                <a:latin typeface="Helvetica" panose="020B0604020202020204" pitchFamily="34" charset="0"/>
                <a:cs typeface="Helvetica" panose="020B0604020202020204" pitchFamily="34" charset="0"/>
              </a:rPr>
              <a:t>The representative will instruct you to purchase a few small items at a store they designate.  </a:t>
            </a:r>
          </a:p>
          <a:p>
            <a:pPr>
              <a:defRPr/>
            </a:pPr>
            <a:r>
              <a:rPr lang="en-US" sz="2000" dirty="0">
                <a:latin typeface="Helvetica" panose="020B0604020202020204" pitchFamily="34" charset="0"/>
                <a:cs typeface="Helvetica" panose="020B0604020202020204" pitchFamily="34" charset="0"/>
              </a:rPr>
              <a:t>They will instruct you to use the majority of the funds to transmit a Western Union, or other similar transmission, or to purchase a prepaid card and provide them the card number and activation code.  </a:t>
            </a:r>
          </a:p>
          <a:p>
            <a:pPr>
              <a:defRPr/>
            </a:pPr>
            <a:endParaRPr lang="en-US" dirty="0">
              <a:latin typeface="Helvetica" panose="020B060402020202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326872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82" y="-56184"/>
            <a:ext cx="7003554" cy="1177051"/>
          </a:xfrm>
        </p:spPr>
        <p:txBody>
          <a:bodyPr>
            <a:normAutofit/>
          </a:bodyPr>
          <a:lstStyle/>
          <a:p>
            <a:pPr algn="ctr"/>
            <a:r>
              <a:rPr lang="en-US" altLang="en-US" sz="2800" dirty="0">
                <a:ea typeface="ＭＳ Ｐゴシック" panose="020B0600070205080204" pitchFamily="34" charset="-128"/>
              </a:rPr>
              <a:t>Mystery Shopper Scam</a:t>
            </a:r>
            <a:endParaRPr lang="en-US" sz="2800" dirty="0"/>
          </a:p>
        </p:txBody>
      </p:sp>
      <p:sp>
        <p:nvSpPr>
          <p:cNvPr id="3" name="Content Placeholder 2"/>
          <p:cNvSpPr>
            <a:spLocks noGrp="1"/>
          </p:cNvSpPr>
          <p:nvPr>
            <p:ph idx="1"/>
          </p:nvPr>
        </p:nvSpPr>
        <p:spPr>
          <a:xfrm>
            <a:off x="792005" y="1451294"/>
            <a:ext cx="7003554" cy="3280095"/>
          </a:xfrm>
        </p:spPr>
        <p:txBody>
          <a:bodyPr/>
          <a:lstStyle/>
          <a:p>
            <a:r>
              <a:rPr lang="en-US" sz="2000" dirty="0">
                <a:latin typeface="Helvetica" panose="020B0604020202020204" pitchFamily="34" charset="0"/>
                <a:cs typeface="Helvetica" panose="020B0604020202020204" pitchFamily="34" charset="0"/>
              </a:rPr>
              <a:t>You will be given the name and address of where to send the funds.  Typically the funds will be sent to another individual.  </a:t>
            </a:r>
          </a:p>
          <a:p>
            <a:pPr>
              <a:defRPr/>
            </a:pPr>
            <a:r>
              <a:rPr lang="en-US" sz="2000" dirty="0">
                <a:latin typeface="Helvetica" panose="020B0604020202020204" pitchFamily="34" charset="0"/>
                <a:cs typeface="Helvetica" panose="020B0604020202020204" pitchFamily="34" charset="0"/>
              </a:rPr>
              <a:t>You will be instructed to deposit the check that was sent to perform the requested tasks. </a:t>
            </a:r>
          </a:p>
          <a:p>
            <a:pPr>
              <a:defRPr/>
            </a:pPr>
            <a:r>
              <a:rPr lang="en-US" sz="2000" dirty="0">
                <a:latin typeface="Helvetica" panose="020B0604020202020204" pitchFamily="34" charset="0"/>
                <a:cs typeface="Helvetica" panose="020B0604020202020204" pitchFamily="34" charset="0"/>
              </a:rPr>
              <a:t>A few days later, the check is returned and charged back to your account.  </a:t>
            </a:r>
          </a:p>
          <a:p>
            <a:pPr>
              <a:defRPr/>
            </a:pPr>
            <a:r>
              <a:rPr lang="en-US" sz="2000" dirty="0">
                <a:latin typeface="Helvetica" panose="020B0604020202020204" pitchFamily="34" charset="0"/>
                <a:cs typeface="Helvetica" panose="020B0604020202020204" pitchFamily="34" charset="0"/>
              </a:rPr>
              <a:t>You are out the money for the entire check.  </a:t>
            </a:r>
          </a:p>
          <a:p>
            <a:pPr marL="0" indent="0">
              <a:buFont typeface="Arial" panose="020B0604020202020204" pitchFamily="34" charset="0"/>
              <a:buNone/>
              <a:defRPr/>
            </a:pPr>
            <a:endParaRPr lang="en-US" sz="2000" dirty="0"/>
          </a:p>
          <a:p>
            <a:endParaRPr lang="en-US" dirty="0"/>
          </a:p>
        </p:txBody>
      </p:sp>
    </p:spTree>
    <p:extLst>
      <p:ext uri="{BB962C8B-B14F-4D97-AF65-F5344CB8AC3E}">
        <p14:creationId xmlns:p14="http://schemas.microsoft.com/office/powerpoint/2010/main" val="232711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694" t="9020" r="8709" b="10734"/>
          <a:stretch/>
        </p:blipFill>
        <p:spPr bwMode="auto">
          <a:xfrm>
            <a:off x="209725" y="-100668"/>
            <a:ext cx="7222921" cy="541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26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383" t="7044" r="7032" b="9203"/>
          <a:stretch/>
        </p:blipFill>
        <p:spPr bwMode="auto">
          <a:xfrm>
            <a:off x="67112" y="-209725"/>
            <a:ext cx="7885651" cy="551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04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56184"/>
            <a:ext cx="7003554" cy="1177051"/>
          </a:xfrm>
        </p:spPr>
        <p:txBody>
          <a:bodyPr>
            <a:normAutofit/>
          </a:bodyPr>
          <a:lstStyle/>
          <a:p>
            <a:pPr algn="ctr"/>
            <a:r>
              <a:rPr lang="en-US" altLang="en-US" sz="2800" dirty="0">
                <a:ea typeface="ＭＳ Ｐゴシック" panose="020B0600070205080204" pitchFamily="34" charset="-128"/>
              </a:rPr>
              <a:t>Bank Employee Theft Scam</a:t>
            </a:r>
            <a:endParaRPr lang="en-US" sz="2800" dirty="0"/>
          </a:p>
        </p:txBody>
      </p:sp>
      <p:sp>
        <p:nvSpPr>
          <p:cNvPr id="3" name="Content Placeholder 2"/>
          <p:cNvSpPr>
            <a:spLocks noGrp="1"/>
          </p:cNvSpPr>
          <p:nvPr>
            <p:ph idx="1"/>
          </p:nvPr>
        </p:nvSpPr>
        <p:spPr>
          <a:xfrm>
            <a:off x="657781" y="1827100"/>
            <a:ext cx="7003554" cy="3315352"/>
          </a:xfrm>
        </p:spPr>
        <p:txBody>
          <a:bodyPr/>
          <a:lstStyle/>
          <a:p>
            <a:r>
              <a:rPr lang="en-US" altLang="en-US" sz="2000" dirty="0">
                <a:latin typeface="Helvetica" panose="020B0604020202020204" pitchFamily="34" charset="0"/>
                <a:ea typeface="ＭＳ Ｐゴシック" panose="020B0600070205080204" pitchFamily="34" charset="-128"/>
              </a:rPr>
              <a:t>The victim receives a call from someone claiming to be from the bank’s fraud department.  They tell you the bank is working on a case involving a employee they believe is stealing money. </a:t>
            </a:r>
          </a:p>
          <a:p>
            <a:r>
              <a:rPr lang="en-US" altLang="en-US" sz="2000" dirty="0">
                <a:latin typeface="Helvetica" panose="020B0604020202020204" pitchFamily="34" charset="0"/>
                <a:ea typeface="ＭＳ Ｐゴシック" panose="020B0600070205080204" pitchFamily="34" charset="-128"/>
              </a:rPr>
              <a:t>They explain they believe an employee is taking cash from customers and not reporting it to the proper place, or crediting the customer’s account.  </a:t>
            </a:r>
          </a:p>
          <a:p>
            <a:r>
              <a:rPr lang="en-US" altLang="en-US" sz="2000" dirty="0">
                <a:latin typeface="Helvetica" panose="020B0604020202020204" pitchFamily="34" charset="0"/>
                <a:ea typeface="ＭＳ Ｐゴシック" panose="020B0600070205080204" pitchFamily="34" charset="-128"/>
              </a:rPr>
              <a:t>They ask if you will help by withdrawing cash from the bank.  </a:t>
            </a:r>
          </a:p>
          <a:p>
            <a:endParaRPr lang="en-US" dirty="0"/>
          </a:p>
        </p:txBody>
      </p:sp>
    </p:spTree>
    <p:extLst>
      <p:ext uri="{BB962C8B-B14F-4D97-AF65-F5344CB8AC3E}">
        <p14:creationId xmlns:p14="http://schemas.microsoft.com/office/powerpoint/2010/main" val="262436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58" y="144171"/>
            <a:ext cx="7003554" cy="776341"/>
          </a:xfrm>
        </p:spPr>
        <p:txBody>
          <a:bodyPr>
            <a:normAutofit/>
          </a:bodyPr>
          <a:lstStyle/>
          <a:p>
            <a:pPr algn="ctr"/>
            <a:r>
              <a:rPr lang="en-US" altLang="en-US" sz="2800" dirty="0">
                <a:ea typeface="ＭＳ Ｐゴシック" panose="020B0600070205080204" pitchFamily="34" charset="-128"/>
              </a:rPr>
              <a:t>Bank Employee Theft Scam</a:t>
            </a:r>
            <a:endParaRPr lang="en-US" sz="2800" dirty="0"/>
          </a:p>
        </p:txBody>
      </p:sp>
      <p:sp>
        <p:nvSpPr>
          <p:cNvPr id="3" name="Content Placeholder 2"/>
          <p:cNvSpPr>
            <a:spLocks noGrp="1"/>
          </p:cNvSpPr>
          <p:nvPr>
            <p:ph idx="1"/>
          </p:nvPr>
        </p:nvSpPr>
        <p:spPr>
          <a:xfrm>
            <a:off x="657781" y="1484851"/>
            <a:ext cx="7003554" cy="4206075"/>
          </a:xfrm>
        </p:spPr>
        <p:txBody>
          <a:bodyPr>
            <a:normAutofit lnSpcReduction="10000"/>
          </a:bodyPr>
          <a:lstStyle/>
          <a:p>
            <a:r>
              <a:rPr lang="en-US" altLang="en-US" sz="2000" dirty="0">
                <a:latin typeface="Helvetica" panose="020B0604020202020204" pitchFamily="34" charset="0"/>
                <a:ea typeface="ＭＳ Ｐゴシック" panose="020B0600070205080204" pitchFamily="34" charset="-128"/>
              </a:rPr>
              <a:t>The scammer meets you at a public place to receive the money.  They tell you they will “mark” the bills and an uncover police officer will take it to the bank to do a transaction.  </a:t>
            </a:r>
          </a:p>
          <a:p>
            <a:r>
              <a:rPr lang="en-US" altLang="en-US" sz="2000" dirty="0">
                <a:latin typeface="Helvetica" panose="020B0604020202020204" pitchFamily="34" charset="0"/>
                <a:ea typeface="ＭＳ Ｐゴシック" panose="020B0600070205080204" pitchFamily="34" charset="-128"/>
              </a:rPr>
              <a:t>The scammer will provide a receipt to verify you provided cash to assist with the sting.  </a:t>
            </a: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 scammer says they will call you in a few days to return the money. </a:t>
            </a:r>
          </a:p>
          <a:p>
            <a:pPr>
              <a:defRPr/>
            </a:pP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The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victim will never hear back because the person who called was not a bank employee.</a:t>
            </a:r>
          </a:p>
          <a:p>
            <a:pPr>
              <a:defRPr/>
            </a:pPr>
            <a:r>
              <a:rPr lang="en-US" altLang="en-US" sz="2000" b="1" dirty="0">
                <a:latin typeface="Helvetica" panose="020B0604020202020204" pitchFamily="34" charset="0"/>
                <a:ea typeface="ＭＳ Ｐゴシック" panose="020B0600070205080204" pitchFamily="34" charset="-128"/>
                <a:cs typeface="Helvetica" panose="020B0604020202020204" pitchFamily="34" charset="0"/>
              </a:rPr>
              <a:t>No bank will </a:t>
            </a:r>
            <a:r>
              <a:rPr lang="en-US" altLang="en-US" sz="2000" b="1" u="sng" dirty="0">
                <a:latin typeface="Helvetica" panose="020B0604020202020204" pitchFamily="34" charset="0"/>
                <a:ea typeface="ＭＳ Ｐゴシック" panose="020B0600070205080204" pitchFamily="34" charset="-128"/>
                <a:cs typeface="Helvetica" panose="020B0604020202020204" pitchFamily="34" charset="0"/>
              </a:rPr>
              <a:t>ever</a:t>
            </a:r>
            <a:r>
              <a:rPr lang="en-US" altLang="en-US" sz="2000" b="1" dirty="0">
                <a:latin typeface="Helvetica" panose="020B0604020202020204" pitchFamily="34" charset="0"/>
                <a:ea typeface="ＭＳ Ｐゴシック" panose="020B0600070205080204" pitchFamily="34" charset="-128"/>
                <a:cs typeface="Helvetica" panose="020B0604020202020204" pitchFamily="34" charset="0"/>
              </a:rPr>
              <a:t> ask a customer to assist with this type of event.</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  Financial institutions have procedures to handle internal thefts, and they do not involve help from a customer.  </a:t>
            </a:r>
          </a:p>
          <a:p>
            <a:endParaRPr lang="en-US" dirty="0"/>
          </a:p>
        </p:txBody>
      </p:sp>
    </p:spTree>
    <p:extLst>
      <p:ext uri="{BB962C8B-B14F-4D97-AF65-F5344CB8AC3E}">
        <p14:creationId xmlns:p14="http://schemas.microsoft.com/office/powerpoint/2010/main" val="396616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616" y="-56184"/>
            <a:ext cx="7003554" cy="1177051"/>
          </a:xfrm>
        </p:spPr>
        <p:txBody>
          <a:bodyPr>
            <a:normAutofit/>
          </a:bodyPr>
          <a:lstStyle/>
          <a:p>
            <a:pPr algn="ctr"/>
            <a:r>
              <a:rPr lang="en-US" altLang="en-US" sz="2800" dirty="0">
                <a:ea typeface="ＭＳ Ｐゴシック" panose="020B0600070205080204" pitchFamily="34" charset="-128"/>
              </a:rPr>
              <a:t>Vishing Scams</a:t>
            </a:r>
            <a:endParaRPr lang="en-US" sz="2800" dirty="0"/>
          </a:p>
        </p:txBody>
      </p:sp>
      <p:sp>
        <p:nvSpPr>
          <p:cNvPr id="3" name="Content Placeholder 2"/>
          <p:cNvSpPr>
            <a:spLocks noGrp="1"/>
          </p:cNvSpPr>
          <p:nvPr>
            <p:ph idx="1"/>
          </p:nvPr>
        </p:nvSpPr>
        <p:spPr>
          <a:xfrm>
            <a:off x="657781" y="1593909"/>
            <a:ext cx="7003554" cy="3699544"/>
          </a:xfrm>
        </p:spPr>
        <p:txBody>
          <a:bodyPr>
            <a:normAutofit/>
          </a:bodyPr>
          <a:lstStyle/>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A vishing scam involves a criminal trying to obtain bank information from a victim by falsely representing themselves as bank or credit card company.  </a:t>
            </a:r>
          </a:p>
          <a:p>
            <a:pPr>
              <a:defRPr/>
            </a:pP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The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victim receives a phone call or text message indicating that their debit/credit card has been restricted for security purposes.  They are told to resolve the matter they </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need to speak with a representative. </a:t>
            </a: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 “representative” will tell the customer that their card was restricted due to a suspicion of fraud. </a:t>
            </a:r>
          </a:p>
          <a:p>
            <a:pPr>
              <a:defRPr/>
            </a:pP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They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will ask for the debit/credit number, expiration date and the card validation value code (CVV) on the back of the card. </a:t>
            </a:r>
          </a:p>
          <a:p>
            <a:pPr>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p:txBody>
      </p:sp>
    </p:spTree>
    <p:extLst>
      <p:ext uri="{BB962C8B-B14F-4D97-AF65-F5344CB8AC3E}">
        <p14:creationId xmlns:p14="http://schemas.microsoft.com/office/powerpoint/2010/main" val="288039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4" y="79316"/>
            <a:ext cx="7003554" cy="1177051"/>
          </a:xfrm>
        </p:spPr>
        <p:txBody>
          <a:bodyPr>
            <a:normAutofit/>
          </a:bodyPr>
          <a:lstStyle/>
          <a:p>
            <a:pPr algn="ctr"/>
            <a:r>
              <a:rPr lang="en-US" altLang="en-US" sz="2800" dirty="0">
                <a:ea typeface="ＭＳ Ｐゴシック" panose="020B0600070205080204" pitchFamily="34" charset="-128"/>
              </a:rPr>
              <a:t>Vishing Scams</a:t>
            </a:r>
            <a:endParaRPr lang="en-US" sz="2800" dirty="0"/>
          </a:p>
        </p:txBody>
      </p:sp>
      <p:sp>
        <p:nvSpPr>
          <p:cNvPr id="3" name="Content Placeholder 2"/>
          <p:cNvSpPr>
            <a:spLocks noGrp="1"/>
          </p:cNvSpPr>
          <p:nvPr>
            <p:ph idx="1"/>
          </p:nvPr>
        </p:nvSpPr>
        <p:spPr/>
        <p:txBody>
          <a:bodyPr/>
          <a:lstStyle/>
          <a:p>
            <a:pPr marL="48920" indent="0">
              <a:buNone/>
            </a:pPr>
            <a:endParaRPr lang="en-US" altLang="en-US" sz="2000" b="1" dirty="0" smtClean="0">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2000" b="1" dirty="0" smtClean="0">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2000" b="1"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b="1" dirty="0" smtClean="0">
                <a:latin typeface="Helvetica" panose="020B0604020202020204" pitchFamily="34" charset="0"/>
                <a:ea typeface="ＭＳ Ｐゴシック" panose="020B0600070205080204" pitchFamily="34" charset="-128"/>
                <a:cs typeface="Helvetica" panose="020B0604020202020204" pitchFamily="34" charset="0"/>
              </a:rPr>
              <a:t>Financial </a:t>
            </a:r>
            <a:r>
              <a:rPr lang="en-US" altLang="en-US" sz="2000" b="1" dirty="0">
                <a:latin typeface="Helvetica" panose="020B0604020202020204" pitchFamily="34" charset="0"/>
                <a:ea typeface="ＭＳ Ｐゴシック" panose="020B0600070205080204" pitchFamily="34" charset="-128"/>
                <a:cs typeface="Helvetica" panose="020B0604020202020204" pitchFamily="34" charset="0"/>
              </a:rPr>
              <a:t>institutions will </a:t>
            </a:r>
            <a:r>
              <a:rPr lang="en-US" altLang="en-US" sz="2000" b="1" u="sng" dirty="0">
                <a:latin typeface="Helvetica" panose="020B0604020202020204" pitchFamily="34" charset="0"/>
                <a:ea typeface="ＭＳ Ｐゴシック" panose="020B0600070205080204" pitchFamily="34" charset="-128"/>
                <a:cs typeface="Helvetica" panose="020B0604020202020204" pitchFamily="34" charset="0"/>
              </a:rPr>
              <a:t>never</a:t>
            </a:r>
            <a:r>
              <a:rPr lang="en-US" altLang="en-US" sz="2000" b="1" dirty="0">
                <a:latin typeface="Helvetica" panose="020B0604020202020204" pitchFamily="34" charset="0"/>
                <a:ea typeface="ＭＳ Ｐゴシック" panose="020B0600070205080204" pitchFamily="34" charset="-128"/>
                <a:cs typeface="Helvetica" panose="020B0604020202020204" pitchFamily="34" charset="0"/>
              </a:rPr>
              <a:t> ask for your card information.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Banks will know your card number and will not ask you to provide it.  </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They may verify some part of your card number, but they will provide the numbers to you to verify back to them.  </a:t>
            </a: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endParaRPr lang="en-US" dirty="0"/>
          </a:p>
        </p:txBody>
      </p:sp>
      <p:pic>
        <p:nvPicPr>
          <p:cNvPr id="4" name="il_fi" descr="http://www.abcteach.com/free/s/stopsign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4" y="1866296"/>
            <a:ext cx="9382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55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56184"/>
            <a:ext cx="7003554" cy="1177051"/>
          </a:xfrm>
        </p:spPr>
        <p:txBody>
          <a:bodyPr>
            <a:normAutofit/>
          </a:bodyPr>
          <a:lstStyle/>
          <a:p>
            <a:pPr algn="ctr"/>
            <a:r>
              <a:rPr lang="en-US" sz="2800" dirty="0" smtClean="0">
                <a:latin typeface="Helvetica"/>
                <a:cs typeface="Helvetica"/>
              </a:rPr>
              <a:t>Who are the victims of scams?</a:t>
            </a:r>
            <a:endParaRPr lang="en-US" sz="5400" dirty="0"/>
          </a:p>
        </p:txBody>
      </p:sp>
      <p:sp>
        <p:nvSpPr>
          <p:cNvPr id="3" name="Content Placeholder 2"/>
          <p:cNvSpPr>
            <a:spLocks noGrp="1"/>
          </p:cNvSpPr>
          <p:nvPr>
            <p:ph idx="1"/>
          </p:nvPr>
        </p:nvSpPr>
        <p:spPr>
          <a:xfrm>
            <a:off x="657781" y="1853967"/>
            <a:ext cx="7003554" cy="3836960"/>
          </a:xfrm>
        </p:spPr>
        <p:txBody>
          <a:bodyPr>
            <a:noAutofit/>
          </a:bodyPr>
          <a:lstStyle/>
          <a:p>
            <a:pPr>
              <a:defRPr/>
            </a:pPr>
            <a:r>
              <a:rPr lang="en-US" sz="2400" dirty="0">
                <a:latin typeface="Helvetica"/>
                <a:cs typeface="Helvetica"/>
              </a:rPr>
              <a:t>EVERYONE</a:t>
            </a:r>
            <a:r>
              <a:rPr lang="en-US" sz="2400" dirty="0" smtClean="0">
                <a:latin typeface="Helvetica"/>
                <a:cs typeface="Helvetica"/>
              </a:rPr>
              <a:t>!</a:t>
            </a:r>
          </a:p>
          <a:p>
            <a:pPr marL="48920" indent="0">
              <a:buNone/>
              <a:defRPr/>
            </a:pPr>
            <a:endParaRPr lang="en-US" sz="2400" dirty="0">
              <a:latin typeface="Helvetica"/>
              <a:cs typeface="Helvetica"/>
            </a:endParaRPr>
          </a:p>
          <a:p>
            <a:pPr>
              <a:defRPr/>
            </a:pPr>
            <a:r>
              <a:rPr lang="en-US" sz="2400" dirty="0">
                <a:latin typeface="Helvetica"/>
                <a:cs typeface="Helvetica"/>
              </a:rPr>
              <a:t>There are some scams that target certain age groups, but for the most part the scammers don’t care who they are targeting.  Their goal is to get someone to respond to their scam so they can get money.</a:t>
            </a:r>
          </a:p>
          <a:p>
            <a:pPr>
              <a:defRPr/>
            </a:pPr>
            <a:r>
              <a:rPr lang="en-US" sz="2400" dirty="0">
                <a:latin typeface="Helvetica"/>
                <a:cs typeface="Helvetica"/>
              </a:rPr>
              <a:t>Scams don’t just target individuals with good credit scores or a lot of disposable income.</a:t>
            </a:r>
            <a:endParaRPr lang="en-US" sz="2400" dirty="0"/>
          </a:p>
        </p:txBody>
      </p:sp>
    </p:spTree>
    <p:extLst>
      <p:ext uri="{BB962C8B-B14F-4D97-AF65-F5344CB8AC3E}">
        <p14:creationId xmlns:p14="http://schemas.microsoft.com/office/powerpoint/2010/main" val="1111864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82" y="29003"/>
            <a:ext cx="7003554" cy="1177051"/>
          </a:xfrm>
        </p:spPr>
        <p:txBody>
          <a:bodyPr>
            <a:normAutofit/>
          </a:bodyPr>
          <a:lstStyle/>
          <a:p>
            <a:pPr algn="ctr"/>
            <a:r>
              <a:rPr lang="en-US" altLang="en-US" sz="2800" dirty="0">
                <a:ea typeface="ＭＳ Ｐゴシック" panose="020B0600070205080204" pitchFamily="34" charset="-128"/>
              </a:rPr>
              <a:t>Vishing Scams</a:t>
            </a:r>
            <a:endParaRPr lang="en-US" sz="2800" dirty="0"/>
          </a:p>
        </p:txBody>
      </p:sp>
      <p:sp>
        <p:nvSpPr>
          <p:cNvPr id="3" name="Content Placeholder 2"/>
          <p:cNvSpPr>
            <a:spLocks noGrp="1"/>
          </p:cNvSpPr>
          <p:nvPr>
            <p:ph idx="1"/>
          </p:nvPr>
        </p:nvSpPr>
        <p:spPr>
          <a:xfrm>
            <a:off x="657781" y="1602297"/>
            <a:ext cx="7003554" cy="4088629"/>
          </a:xfrm>
        </p:spPr>
        <p:txBody>
          <a:bodyPr/>
          <a:lstStyle/>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Banks and credit card companies do monitor for unusual or suspicious activity on debit/credit cards.</a:t>
            </a:r>
          </a:p>
          <a:p>
            <a:pPr marL="0" indent="0">
              <a:buFont typeface="Arial" panose="020B0604020202020204" pitchFamily="34" charset="0"/>
              <a:buNone/>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 </a:t>
            </a:r>
            <a:endPar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endParaRPr>
          </a:p>
          <a:p>
            <a:pPr>
              <a:defRPr/>
            </a:pP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If transactions appear to be abnormal for the account, they will reach out to the customer. </a:t>
            </a:r>
          </a:p>
          <a:p>
            <a:pPr>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However, they will provide information to you and ask you to verify the transaction.  </a:t>
            </a:r>
            <a:endPar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endParaRPr>
          </a:p>
          <a:p>
            <a:pPr>
              <a:defRPr/>
            </a:pPr>
            <a:endParaRPr lang="en-US" altLang="en-US" sz="2000" b="1" dirty="0">
              <a:latin typeface="Helvetica" panose="020B0604020202020204" pitchFamily="34" charset="0"/>
              <a:ea typeface="ＭＳ Ｐゴシック" panose="020B0600070205080204" pitchFamily="34" charset="-128"/>
              <a:cs typeface="Helvetica" panose="020B0604020202020204" pitchFamily="34" charset="0"/>
            </a:endParaRPr>
          </a:p>
          <a:p>
            <a:pPr>
              <a:defRPr/>
            </a:pPr>
            <a:r>
              <a:rPr lang="en-US" altLang="en-US" sz="2000" b="1" dirty="0" smtClean="0">
                <a:latin typeface="Helvetica" panose="020B0604020202020204" pitchFamily="34" charset="0"/>
                <a:ea typeface="ＭＳ Ｐゴシック" panose="020B0600070205080204" pitchFamily="34" charset="-128"/>
                <a:cs typeface="Helvetica" panose="020B0604020202020204" pitchFamily="34" charset="0"/>
              </a:rPr>
              <a:t>FINANCIAL INSTITUTIONS </a:t>
            </a:r>
            <a:r>
              <a:rPr lang="en-US" altLang="en-US" sz="2000" b="1" dirty="0">
                <a:latin typeface="Helvetica" panose="020B0604020202020204" pitchFamily="34" charset="0"/>
                <a:ea typeface="ＭＳ Ｐゴシック" panose="020B0600070205080204" pitchFamily="34" charset="-128"/>
                <a:cs typeface="Helvetica" panose="020B0604020202020204" pitchFamily="34" charset="0"/>
              </a:rPr>
              <a:t>WILL NOT ASK FOR CARD OR ACCOUNT INFORMATION.  </a:t>
            </a:r>
          </a:p>
          <a:p>
            <a:endParaRPr lang="en-US" dirty="0"/>
          </a:p>
        </p:txBody>
      </p:sp>
    </p:spTree>
    <p:extLst>
      <p:ext uri="{BB962C8B-B14F-4D97-AF65-F5344CB8AC3E}">
        <p14:creationId xmlns:p14="http://schemas.microsoft.com/office/powerpoint/2010/main" val="1864078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56184"/>
            <a:ext cx="7003554" cy="1177051"/>
          </a:xfrm>
        </p:spPr>
        <p:txBody>
          <a:bodyPr>
            <a:normAutofit/>
          </a:bodyPr>
          <a:lstStyle/>
          <a:p>
            <a:pPr algn="ctr"/>
            <a:r>
              <a:rPr lang="en-US" altLang="en-US" sz="2800" dirty="0">
                <a:ea typeface="ＭＳ Ｐゴシック" panose="020B0600070205080204" pitchFamily="34" charset="-128"/>
              </a:rPr>
              <a:t>Inheritance/Investment Scam</a:t>
            </a:r>
            <a:endParaRPr lang="en-US" sz="2800" dirty="0"/>
          </a:p>
        </p:txBody>
      </p:sp>
      <p:sp>
        <p:nvSpPr>
          <p:cNvPr id="3" name="Content Placeholder 2"/>
          <p:cNvSpPr>
            <a:spLocks noGrp="1"/>
          </p:cNvSpPr>
          <p:nvPr>
            <p:ph idx="1"/>
          </p:nvPr>
        </p:nvSpPr>
        <p:spPr>
          <a:xfrm>
            <a:off x="657781" y="1827099"/>
            <a:ext cx="7003554" cy="3290185"/>
          </a:xfrm>
        </p:spPr>
        <p:txBody>
          <a:bodyPr/>
          <a:lstStyle/>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These have both been around for several years, and used to be referred to as the “Nigerian Scam,” as they often originated in Nigeria.  </a:t>
            </a: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A victim receives an email indicating a relative you were unaware of has died and left you an inheritance.</a:t>
            </a: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They want to send you money in advance to help offset the expenses associated with the process.  </a:t>
            </a:r>
            <a:endPar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endParaRPr>
          </a:p>
          <a:p>
            <a:pPr marL="48920" indent="0">
              <a:buNone/>
              <a:defRPr/>
            </a:pPr>
            <a:endPar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endParaRPr>
          </a:p>
          <a:p>
            <a:pPr>
              <a:defRPr/>
            </a:pPr>
            <a:r>
              <a:rPr lang="en-US" altLang="en-US" sz="2000" b="1" dirty="0">
                <a:latin typeface="Helvetica" panose="020B0604020202020204" pitchFamily="34" charset="0"/>
                <a:ea typeface="ＭＳ Ｐゴシック" panose="020B0600070205080204" pitchFamily="34" charset="-128"/>
                <a:cs typeface="Helvetica" panose="020B0604020202020204" pitchFamily="34" charset="0"/>
              </a:rPr>
              <a:t>Sound familiar?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Just like the lottery/sweepstakes scam.  </a:t>
            </a:r>
          </a:p>
          <a:p>
            <a:pPr marL="48920" indent="0">
              <a:buNone/>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endParaRPr lang="en-US" dirty="0"/>
          </a:p>
        </p:txBody>
      </p:sp>
    </p:spTree>
    <p:extLst>
      <p:ext uri="{BB962C8B-B14F-4D97-AF65-F5344CB8AC3E}">
        <p14:creationId xmlns:p14="http://schemas.microsoft.com/office/powerpoint/2010/main" val="309291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20614"/>
            <a:ext cx="7003554" cy="1177051"/>
          </a:xfrm>
        </p:spPr>
        <p:txBody>
          <a:bodyPr>
            <a:normAutofit/>
          </a:bodyPr>
          <a:lstStyle/>
          <a:p>
            <a:pPr algn="ctr"/>
            <a:r>
              <a:rPr lang="en-US" altLang="en-US" sz="2800" dirty="0">
                <a:ea typeface="ＭＳ Ｐゴシック" panose="020B0600070205080204" pitchFamily="34" charset="-128"/>
              </a:rPr>
              <a:t>Inheritance/Investment Scam</a:t>
            </a:r>
            <a:endParaRPr lang="en-US" sz="2800" dirty="0"/>
          </a:p>
        </p:txBody>
      </p:sp>
      <p:sp>
        <p:nvSpPr>
          <p:cNvPr id="3" name="Content Placeholder 2"/>
          <p:cNvSpPr>
            <a:spLocks noGrp="1"/>
          </p:cNvSpPr>
          <p:nvPr>
            <p:ph idx="1"/>
          </p:nvPr>
        </p:nvSpPr>
        <p:spPr>
          <a:xfrm>
            <a:off x="657781" y="1827100"/>
            <a:ext cx="7003554" cy="3315352"/>
          </a:xfrm>
        </p:spPr>
        <p:txBody>
          <a:bodyPr/>
          <a:lstStyle/>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In the investment scam, the scammers claim to be from another country where the country is experiencing financial distress.  They request you help them move money from their country to the U.S.  </a:t>
            </a: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They will send you a check, and after receiving it they will contact you indicating they have an emergency and need the funds returned to them. </a:t>
            </a:r>
          </a:p>
          <a:p>
            <a:endParaRPr lang="en-US" dirty="0"/>
          </a:p>
        </p:txBody>
      </p:sp>
    </p:spTree>
    <p:extLst>
      <p:ext uri="{BB962C8B-B14F-4D97-AF65-F5344CB8AC3E}">
        <p14:creationId xmlns:p14="http://schemas.microsoft.com/office/powerpoint/2010/main" val="2162097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96115"/>
            <a:ext cx="7003554" cy="1177051"/>
          </a:xfrm>
        </p:spPr>
        <p:txBody>
          <a:bodyPr>
            <a:normAutofit/>
          </a:bodyPr>
          <a:lstStyle/>
          <a:p>
            <a:pPr algn="ctr"/>
            <a:r>
              <a:rPr lang="en-US" altLang="en-US" sz="2800" dirty="0">
                <a:ea typeface="ＭＳ Ｐゴシック" panose="020B0600070205080204" pitchFamily="34" charset="-128"/>
              </a:rPr>
              <a:t>“YES” Scam</a:t>
            </a:r>
            <a:endParaRPr lang="en-US" sz="2800" dirty="0"/>
          </a:p>
        </p:txBody>
      </p:sp>
      <p:sp>
        <p:nvSpPr>
          <p:cNvPr id="3" name="Content Placeholder 2"/>
          <p:cNvSpPr>
            <a:spLocks noGrp="1"/>
          </p:cNvSpPr>
          <p:nvPr>
            <p:ph idx="1"/>
          </p:nvPr>
        </p:nvSpPr>
        <p:spPr>
          <a:xfrm>
            <a:off x="657781" y="1526797"/>
            <a:ext cx="7003554" cy="3640821"/>
          </a:xfrm>
        </p:spPr>
        <p:txBody>
          <a:bodyPr/>
          <a:lstStyle/>
          <a:p>
            <a:r>
              <a:rPr lang="en-US" altLang="en-US" sz="2000" dirty="0">
                <a:latin typeface="Helvetica" panose="020B0604020202020204" pitchFamily="34" charset="0"/>
                <a:ea typeface="ＭＳ Ｐゴシック" panose="020B0600070205080204" pitchFamily="34" charset="-128"/>
              </a:rPr>
              <a:t>The fraudster will call and ask a question to get you to answer “yes.”  Questions such as “Can you hear me?” or “Are you the homeowner?”  </a:t>
            </a:r>
          </a:p>
          <a:p>
            <a:r>
              <a:rPr lang="en-US" altLang="en-US" sz="2000" dirty="0">
                <a:latin typeface="Helvetica" panose="020B0604020202020204" pitchFamily="34" charset="0"/>
                <a:ea typeface="ＭＳ Ｐゴシック" panose="020B0600070205080204" pitchFamily="34" charset="-128"/>
              </a:rPr>
              <a:t>They will then use this as affirmation to “prove” you authorized something, such as a payment on a bill or a charge on a credit card.  </a:t>
            </a:r>
          </a:p>
          <a:p>
            <a:r>
              <a:rPr lang="en-US" altLang="en-US" sz="2000" dirty="0">
                <a:latin typeface="Helvetica" panose="020B0604020202020204" pitchFamily="34" charset="0"/>
                <a:ea typeface="ＭＳ Ｐゴシック" panose="020B0600070205080204" pitchFamily="34" charset="-128"/>
              </a:rPr>
              <a:t>You can protect yourself by:</a:t>
            </a:r>
          </a:p>
          <a:p>
            <a:pPr lvl="1"/>
            <a:r>
              <a:rPr lang="en-US" altLang="en-US" sz="2000" dirty="0">
                <a:latin typeface="Helvetica" panose="020B0604020202020204" pitchFamily="34" charset="0"/>
                <a:ea typeface="ＭＳ Ｐゴシック" panose="020B0600070205080204" pitchFamily="34" charset="-128"/>
              </a:rPr>
              <a:t>Not answering calls from unfamiliar numbers. </a:t>
            </a:r>
          </a:p>
          <a:p>
            <a:pPr lvl="1"/>
            <a:r>
              <a:rPr lang="en-US" altLang="en-US" sz="2000" dirty="0">
                <a:latin typeface="Helvetica" panose="020B0604020202020204" pitchFamily="34" charset="0"/>
                <a:ea typeface="ＭＳ Ｐゴシック" panose="020B0600070205080204" pitchFamily="34" charset="-128"/>
              </a:rPr>
              <a:t>Review your bills and statements for unauthorized charges.   </a:t>
            </a:r>
            <a:r>
              <a:rPr lang="en-US" altLang="en-US" sz="2000" b="1" dirty="0">
                <a:latin typeface="Helvetica" panose="020B0604020202020204" pitchFamily="34" charset="0"/>
                <a:ea typeface="ＭＳ Ｐゴシック" panose="020B0600070205080204" pitchFamily="34" charset="-128"/>
              </a:rPr>
              <a:t>If you find an unauthorized charge, contact the biller immediately.  </a:t>
            </a:r>
          </a:p>
          <a:p>
            <a:endParaRPr lang="en-US" dirty="0"/>
          </a:p>
        </p:txBody>
      </p:sp>
    </p:spTree>
    <p:extLst>
      <p:ext uri="{BB962C8B-B14F-4D97-AF65-F5344CB8AC3E}">
        <p14:creationId xmlns:p14="http://schemas.microsoft.com/office/powerpoint/2010/main" val="3249277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893" y="-130388"/>
            <a:ext cx="7003554" cy="1177051"/>
          </a:xfrm>
        </p:spPr>
        <p:txBody>
          <a:bodyPr>
            <a:normAutofit/>
          </a:bodyPr>
          <a:lstStyle/>
          <a:p>
            <a:pPr algn="ctr"/>
            <a:r>
              <a:rPr lang="en-US" altLang="en-US" sz="2800" dirty="0">
                <a:ea typeface="ＭＳ Ｐゴシック" panose="020B0600070205080204" pitchFamily="34" charset="-128"/>
              </a:rPr>
              <a:t>Computer Repair Scam</a:t>
            </a:r>
            <a:endParaRPr lang="en-US" sz="2800" dirty="0"/>
          </a:p>
        </p:txBody>
      </p:sp>
      <p:sp>
        <p:nvSpPr>
          <p:cNvPr id="3" name="Content Placeholder 2"/>
          <p:cNvSpPr>
            <a:spLocks noGrp="1"/>
          </p:cNvSpPr>
          <p:nvPr>
            <p:ph idx="1"/>
          </p:nvPr>
        </p:nvSpPr>
        <p:spPr>
          <a:xfrm>
            <a:off x="657781" y="1191238"/>
            <a:ext cx="7003554" cy="4102216"/>
          </a:xfrm>
        </p:spPr>
        <p:txBody>
          <a:bodyPr>
            <a:normAutofit/>
          </a:bodyPr>
          <a:lstStyle/>
          <a:p>
            <a:r>
              <a:rPr lang="en-US" altLang="en-US" sz="2000" dirty="0">
                <a:latin typeface="Helvetica" panose="020B0604020202020204" pitchFamily="34" charset="0"/>
                <a:ea typeface="ＭＳ Ｐゴシック" panose="020B0600070205080204" pitchFamily="34" charset="-128"/>
              </a:rPr>
              <a:t>You receive a call or a pop-up message indicating an error on your computer.  The message will direct you to call for assistance.  </a:t>
            </a:r>
          </a:p>
          <a:p>
            <a:r>
              <a:rPr lang="en-US" altLang="en-US" sz="2000" dirty="0">
                <a:latin typeface="Helvetica" panose="020B0604020202020204" pitchFamily="34" charset="0"/>
                <a:ea typeface="ＭＳ Ｐゴシック" panose="020B0600070205080204" pitchFamily="34" charset="-128"/>
              </a:rPr>
              <a:t>The representative offers to remote into your computer to assist you.  But before they do that, you will need to provide payment information.  </a:t>
            </a:r>
          </a:p>
          <a:p>
            <a:r>
              <a:rPr lang="en-US" altLang="en-US" sz="2000" dirty="0">
                <a:latin typeface="Helvetica" panose="020B0604020202020204" pitchFamily="34" charset="0"/>
                <a:ea typeface="ＭＳ Ｐゴシック" panose="020B0600070205080204" pitchFamily="34" charset="-128"/>
              </a:rPr>
              <a:t>They will also ask you to provide your online banking User Name and Password.  </a:t>
            </a:r>
          </a:p>
          <a:p>
            <a:r>
              <a:rPr lang="en-US" altLang="en-US" sz="2000" dirty="0">
                <a:latin typeface="Helvetica" panose="020B0604020202020204" pitchFamily="34" charset="0"/>
                <a:ea typeface="ＭＳ Ｐゴシック" panose="020B0600070205080204" pitchFamily="34" charset="-128"/>
              </a:rPr>
              <a:t>After “fixing” the issue they will process a charge for the services rendered.  </a:t>
            </a:r>
            <a:endParaRPr lang="en-US" altLang="en-US" sz="2000" dirty="0" smtClean="0">
              <a:latin typeface="Helvetica" panose="020B0604020202020204" pitchFamily="34" charset="0"/>
              <a:ea typeface="ＭＳ Ｐゴシック" panose="020B0600070205080204" pitchFamily="34" charset="-128"/>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Shortly after, they will contact you and inform you they have issued a refund for a number of reasons – from overcharging you to business closure. </a:t>
            </a:r>
          </a:p>
          <a:p>
            <a:endParaRPr lang="en-US" altLang="en-US" sz="2000" dirty="0">
              <a:latin typeface="Helvetica" panose="020B0604020202020204" pitchFamily="34" charset="0"/>
              <a:ea typeface="ＭＳ Ｐゴシック" panose="020B0600070205080204" pitchFamily="34" charset="-128"/>
            </a:endParaRPr>
          </a:p>
          <a:p>
            <a:endParaRPr lang="en-US" sz="2000" dirty="0"/>
          </a:p>
        </p:txBody>
      </p:sp>
    </p:spTree>
    <p:extLst>
      <p:ext uri="{BB962C8B-B14F-4D97-AF65-F5344CB8AC3E}">
        <p14:creationId xmlns:p14="http://schemas.microsoft.com/office/powerpoint/2010/main" val="2157835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176169"/>
            <a:ext cx="7003554" cy="1177051"/>
          </a:xfrm>
        </p:spPr>
        <p:txBody>
          <a:bodyPr>
            <a:normAutofit/>
          </a:bodyPr>
          <a:lstStyle/>
          <a:p>
            <a:pPr algn="ctr"/>
            <a:r>
              <a:rPr lang="en-US" altLang="en-US" sz="2800" dirty="0">
                <a:ea typeface="ＭＳ Ｐゴシック" panose="020B0600070205080204" pitchFamily="34" charset="-128"/>
              </a:rPr>
              <a:t>Computer Repair Scam</a:t>
            </a:r>
            <a:endParaRPr lang="en-US" sz="2800" dirty="0"/>
          </a:p>
        </p:txBody>
      </p:sp>
      <p:sp>
        <p:nvSpPr>
          <p:cNvPr id="3" name="Content Placeholder 2"/>
          <p:cNvSpPr>
            <a:spLocks noGrp="1"/>
          </p:cNvSpPr>
          <p:nvPr>
            <p:ph idx="1"/>
          </p:nvPr>
        </p:nvSpPr>
        <p:spPr>
          <a:xfrm>
            <a:off x="657781" y="1283516"/>
            <a:ext cx="7003554" cy="4135772"/>
          </a:xfrm>
        </p:spPr>
        <p:txBody>
          <a:bodyPr>
            <a:normAutofit fontScale="92500" lnSpcReduction="20000"/>
          </a:bodyPr>
          <a:lstStyle/>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They </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will indicate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they issued the refund for too much, for example, they sent $4,000 instead of $400. </a:t>
            </a:r>
          </a:p>
          <a:p>
            <a:pPr>
              <a:defRPr/>
            </a:pP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They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will ask you to send the refund back to them so they can process the correct amount, or to send back the different in refund amounts.  </a:t>
            </a:r>
          </a:p>
          <a:p>
            <a:r>
              <a:rPr lang="en-US" altLang="en-US" sz="2000" b="1" dirty="0">
                <a:latin typeface="Helvetica" panose="020B0604020202020204" pitchFamily="34" charset="0"/>
                <a:ea typeface="ＭＳ Ｐゴシック" panose="020B0600070205080204" pitchFamily="34" charset="-128"/>
                <a:cs typeface="Helvetica" panose="020B0604020202020204" pitchFamily="34" charset="0"/>
              </a:rPr>
              <a:t>Review your accounts carefully</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  The deposit in your account is actually a transfer from one of your own accounts.  It is not a credit from the fraudster</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a:t>
            </a:r>
          </a:p>
          <a:p>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The scammer will likely have logged into your online banking and made a transfer from one of your other accounts.  They can put a description in the transfer that makes it appear to be from the business.    </a:t>
            </a:r>
          </a:p>
          <a:p>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If this scam happens to you, </a:t>
            </a:r>
            <a:r>
              <a:rPr lang="en-US" altLang="en-US" sz="2000" b="1" dirty="0" smtClean="0">
                <a:latin typeface="Helvetica" panose="020B0604020202020204" pitchFamily="34" charset="0"/>
                <a:ea typeface="ＭＳ Ｐゴシック" panose="020B0600070205080204" pitchFamily="34" charset="-128"/>
                <a:cs typeface="Helvetica" panose="020B0604020202020204" pitchFamily="34" charset="0"/>
              </a:rPr>
              <a:t>immediately change your online banking User Name and Password </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and let the bank know.  They will be able to assist you with additional steps to help you protect your accounts as the scammer has seen your account number when they were in your online banking.  </a:t>
            </a: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marL="0" lvl="1" indent="0">
              <a:buNone/>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endParaRPr lang="en-US" dirty="0"/>
          </a:p>
        </p:txBody>
      </p:sp>
    </p:spTree>
    <p:extLst>
      <p:ext uri="{BB962C8B-B14F-4D97-AF65-F5344CB8AC3E}">
        <p14:creationId xmlns:p14="http://schemas.microsoft.com/office/powerpoint/2010/main" val="916193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670" y="12225"/>
            <a:ext cx="7003554" cy="1177051"/>
          </a:xfrm>
        </p:spPr>
        <p:txBody>
          <a:bodyPr>
            <a:normAutofit/>
          </a:bodyPr>
          <a:lstStyle/>
          <a:p>
            <a:pPr algn="ctr"/>
            <a:r>
              <a:rPr lang="en-US" altLang="en-US" sz="2800" dirty="0">
                <a:ea typeface="ＭＳ Ｐゴシック" panose="020B0600070205080204" pitchFamily="34" charset="-128"/>
              </a:rPr>
              <a:t>Other Scams</a:t>
            </a:r>
            <a:endParaRPr lang="en-US" sz="2800" dirty="0"/>
          </a:p>
        </p:txBody>
      </p:sp>
      <p:sp>
        <p:nvSpPr>
          <p:cNvPr id="3" name="Content Placeholder 2"/>
          <p:cNvSpPr>
            <a:spLocks noGrp="1"/>
          </p:cNvSpPr>
          <p:nvPr>
            <p:ph idx="1"/>
          </p:nvPr>
        </p:nvSpPr>
        <p:spPr>
          <a:xfrm>
            <a:off x="657781" y="1585519"/>
            <a:ext cx="7003554" cy="4105407"/>
          </a:xfrm>
        </p:spPr>
        <p:txBody>
          <a:bodyPr/>
          <a:lstStyle/>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Tax return scams – Claims you owe taxes and must pay them immediately to avoid being arrested. </a:t>
            </a:r>
          </a:p>
          <a:p>
            <a:pPr marL="48920" lvl="4" indent="0">
              <a:buNone/>
              <a:defRPr/>
            </a:pP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		Information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can be found at </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hlinkClick r:id="rId2"/>
              </a:rPr>
              <a:t>www.irs.gov</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  </a:t>
            </a: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marL="457200" lvl="1" indent="0">
              <a:buFont typeface="Arial" panose="020B0604020202020204" pitchFamily="34" charset="0"/>
              <a:buNone/>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Jury duty scams – Claims you have missed jury duty and must pay a fine to avoid being arrested.  </a:t>
            </a:r>
          </a:p>
          <a:p>
            <a:pPr marL="48920" lvl="1" indent="0">
              <a:buNone/>
              <a:defRPr/>
            </a:pP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		Check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with your local courthouse to see if </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you</a:t>
            </a:r>
          </a:p>
          <a:p>
            <a:pPr marL="48920" lvl="1" indent="0">
              <a:buNone/>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                 have missed jury duty.  </a:t>
            </a: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endParaRPr lang="en-US" dirty="0"/>
          </a:p>
        </p:txBody>
      </p:sp>
    </p:spTree>
    <p:extLst>
      <p:ext uri="{BB962C8B-B14F-4D97-AF65-F5344CB8AC3E}">
        <p14:creationId xmlns:p14="http://schemas.microsoft.com/office/powerpoint/2010/main" val="324215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449" y="-56184"/>
            <a:ext cx="7003554" cy="1177051"/>
          </a:xfrm>
        </p:spPr>
        <p:txBody>
          <a:bodyPr>
            <a:normAutofit/>
          </a:bodyPr>
          <a:lstStyle/>
          <a:p>
            <a:pPr algn="ctr"/>
            <a:r>
              <a:rPr lang="en-US" altLang="en-US" sz="2800" dirty="0">
                <a:ea typeface="ＭＳ Ｐゴシック" panose="020B0600070205080204" pitchFamily="34" charset="-128"/>
              </a:rPr>
              <a:t>How to Protect Yourself</a:t>
            </a:r>
            <a:endParaRPr lang="en-US" sz="2800" dirty="0"/>
          </a:p>
        </p:txBody>
      </p:sp>
      <p:sp>
        <p:nvSpPr>
          <p:cNvPr id="3" name="Content Placeholder 2"/>
          <p:cNvSpPr>
            <a:spLocks noGrp="1"/>
          </p:cNvSpPr>
          <p:nvPr>
            <p:ph idx="1"/>
          </p:nvPr>
        </p:nvSpPr>
        <p:spPr/>
        <p:txBody>
          <a:bodyPr>
            <a:normAutofit/>
          </a:bodyPr>
          <a:lstStyle/>
          <a:p>
            <a:r>
              <a:rPr lang="en-US" altLang="en-US" sz="2000" b="1" dirty="0">
                <a:latin typeface="Helvetica" panose="020B0604020202020204" pitchFamily="34" charset="0"/>
                <a:ea typeface="ＭＳ Ｐゴシック" panose="020B0600070205080204" pitchFamily="34" charset="-128"/>
              </a:rPr>
              <a:t>Know who you are talking to</a:t>
            </a:r>
            <a:r>
              <a:rPr lang="en-US" altLang="en-US" sz="2000" dirty="0">
                <a:latin typeface="Helvetica" panose="020B0604020202020204" pitchFamily="34" charset="0"/>
                <a:ea typeface="ＭＳ Ｐゴシック" panose="020B0600070205080204" pitchFamily="34" charset="-128"/>
              </a:rPr>
              <a:t>.  If you didn’t initiate the phone call and are uncomfortable with what they are asking – hang up, do research and find a phone number to call back.  Don’t call back on the phone number they provide unless you can verify it is legitimate.  </a:t>
            </a:r>
          </a:p>
          <a:p>
            <a:r>
              <a:rPr lang="en-US" altLang="en-US" sz="2000" dirty="0">
                <a:latin typeface="Helvetica" panose="020B0604020202020204" pitchFamily="34" charset="0"/>
                <a:ea typeface="ＭＳ Ｐゴシック" panose="020B0600070205080204" pitchFamily="34" charset="-128"/>
              </a:rPr>
              <a:t>If the caller claims to be from your bank, call them back at the phone number on your bank’s website or business card.  </a:t>
            </a:r>
          </a:p>
          <a:p>
            <a:r>
              <a:rPr lang="en-US" altLang="en-US" sz="2000" b="1" dirty="0">
                <a:latin typeface="Helvetica" panose="020B0604020202020204" pitchFamily="34" charset="0"/>
                <a:ea typeface="ＭＳ Ｐゴシック" panose="020B0600070205080204" pitchFamily="34" charset="-128"/>
              </a:rPr>
              <a:t>Review your bank statements in a timely manner</a:t>
            </a:r>
            <a:r>
              <a:rPr lang="en-US" altLang="en-US" sz="2000" dirty="0">
                <a:latin typeface="Helvetica" panose="020B0604020202020204" pitchFamily="34" charset="0"/>
                <a:ea typeface="ＭＳ Ｐゴシック" panose="020B0600070205080204" pitchFamily="34" charset="-128"/>
              </a:rPr>
              <a:t>.  You may have limited time to report unauthorized or fraudulent activity.    </a:t>
            </a:r>
          </a:p>
          <a:p>
            <a:endParaRPr lang="en-US" sz="2000" dirty="0"/>
          </a:p>
        </p:txBody>
      </p:sp>
    </p:spTree>
    <p:extLst>
      <p:ext uri="{BB962C8B-B14F-4D97-AF65-F5344CB8AC3E}">
        <p14:creationId xmlns:p14="http://schemas.microsoft.com/office/powerpoint/2010/main" val="194026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449" y="12225"/>
            <a:ext cx="7003554" cy="1177051"/>
          </a:xfrm>
        </p:spPr>
        <p:txBody>
          <a:bodyPr>
            <a:normAutofit/>
          </a:bodyPr>
          <a:lstStyle/>
          <a:p>
            <a:pPr algn="ctr"/>
            <a:r>
              <a:rPr lang="en-US" altLang="en-US" sz="2800" dirty="0">
                <a:ea typeface="ＭＳ Ｐゴシック" panose="020B0600070205080204" pitchFamily="34" charset="-128"/>
              </a:rPr>
              <a:t>How to Protect Yourself</a:t>
            </a:r>
            <a:endParaRPr lang="en-US" sz="2800" dirty="0"/>
          </a:p>
        </p:txBody>
      </p:sp>
      <p:sp>
        <p:nvSpPr>
          <p:cNvPr id="3" name="Content Placeholder 2"/>
          <p:cNvSpPr>
            <a:spLocks noGrp="1"/>
          </p:cNvSpPr>
          <p:nvPr>
            <p:ph idx="1"/>
          </p:nvPr>
        </p:nvSpPr>
        <p:spPr>
          <a:xfrm>
            <a:off x="657781" y="1610687"/>
            <a:ext cx="7003554" cy="4080240"/>
          </a:xfrm>
        </p:spPr>
        <p:txBody>
          <a:bodyPr>
            <a:normAutofit lnSpcReduction="10000"/>
          </a:bodyPr>
          <a:lstStyle/>
          <a:p>
            <a:r>
              <a:rPr lang="en-US" altLang="en-US" sz="2200" b="1" dirty="0">
                <a:latin typeface="Helvetica" panose="020B0604020202020204" pitchFamily="34" charset="0"/>
                <a:ea typeface="ＭＳ Ｐゴシック" panose="020B0600070205080204" pitchFamily="34" charset="-128"/>
              </a:rPr>
              <a:t>Store information in a safe place</a:t>
            </a:r>
            <a:r>
              <a:rPr lang="en-US" altLang="en-US" sz="2200" dirty="0">
                <a:latin typeface="Helvetica" panose="020B0604020202020204" pitchFamily="34" charset="0"/>
                <a:ea typeface="ＭＳ Ｐゴシック" panose="020B0600070205080204" pitchFamily="34" charset="-128"/>
              </a:rPr>
              <a:t>.  Shred anything that has personal information on it.  Do not write your PIN number on your debit/credit card.  </a:t>
            </a:r>
          </a:p>
          <a:p>
            <a:r>
              <a:rPr lang="en-US" altLang="en-US" sz="2200" b="1" dirty="0">
                <a:latin typeface="Helvetica" panose="020B0604020202020204" pitchFamily="34" charset="0"/>
                <a:ea typeface="ＭＳ Ｐゴシック" panose="020B0600070205080204" pitchFamily="34" charset="-128"/>
              </a:rPr>
              <a:t>Know when you should receive statements</a:t>
            </a:r>
            <a:r>
              <a:rPr lang="en-US" altLang="en-US" sz="2200" dirty="0">
                <a:latin typeface="Helvetica" panose="020B0604020202020204" pitchFamily="34" charset="0"/>
                <a:ea typeface="ＭＳ Ｐゴシック" panose="020B0600070205080204" pitchFamily="34" charset="-128"/>
              </a:rPr>
              <a:t> and call if you don’t get them.  </a:t>
            </a:r>
          </a:p>
          <a:p>
            <a:r>
              <a:rPr lang="en-US" altLang="en-US" sz="2200" b="1" dirty="0">
                <a:latin typeface="Helvetica" panose="020B0604020202020204" pitchFamily="34" charset="0"/>
                <a:ea typeface="ＭＳ Ｐゴシック" panose="020B0600070205080204" pitchFamily="34" charset="-128"/>
              </a:rPr>
              <a:t>Visit </a:t>
            </a:r>
            <a:r>
              <a:rPr lang="en-US" altLang="en-US" sz="2200" b="1" dirty="0">
                <a:latin typeface="Helvetica" panose="020B0604020202020204" pitchFamily="34" charset="0"/>
                <a:ea typeface="ＭＳ Ｐゴシック" panose="020B0600070205080204" pitchFamily="34" charset="-128"/>
                <a:hlinkClick r:id="rId2"/>
              </a:rPr>
              <a:t>www.ftc.gov</a:t>
            </a:r>
            <a:r>
              <a:rPr lang="en-US" altLang="en-US" sz="2200" b="1" dirty="0">
                <a:latin typeface="Helvetica" panose="020B0604020202020204" pitchFamily="34" charset="0"/>
                <a:ea typeface="ＭＳ Ｐゴシック" panose="020B0600070205080204" pitchFamily="34" charset="-128"/>
              </a:rPr>
              <a:t> </a:t>
            </a:r>
            <a:r>
              <a:rPr lang="en-US" altLang="en-US" sz="2200" dirty="0">
                <a:latin typeface="Helvetica" panose="020B0604020202020204" pitchFamily="34" charset="0"/>
                <a:ea typeface="ＭＳ Ｐゴシック" panose="020B0600070205080204" pitchFamily="34" charset="-128"/>
              </a:rPr>
              <a:t>for valuable information on how to deal with various scams and Identity Theft.  </a:t>
            </a:r>
            <a:endParaRPr lang="en-US" altLang="en-US" sz="2200" b="1" dirty="0">
              <a:latin typeface="Helvetica" panose="020B0604020202020204" pitchFamily="34" charset="0"/>
              <a:ea typeface="ＭＳ Ｐゴシック" panose="020B0600070205080204" pitchFamily="34" charset="-128"/>
            </a:endParaRPr>
          </a:p>
          <a:p>
            <a:r>
              <a:rPr lang="en-US" altLang="en-US" sz="2200" b="1" dirty="0">
                <a:latin typeface="Helvetica" panose="020B0604020202020204" pitchFamily="34" charset="0"/>
                <a:ea typeface="ＭＳ Ｐゴシック" panose="020B0600070205080204" pitchFamily="34" charset="-128"/>
              </a:rPr>
              <a:t>Obtain and review a credit report annually </a:t>
            </a:r>
            <a:r>
              <a:rPr lang="en-US" altLang="en-US" sz="2200" dirty="0">
                <a:latin typeface="Helvetica" panose="020B0604020202020204" pitchFamily="34" charset="0"/>
                <a:ea typeface="ＭＳ Ｐゴシック" panose="020B0600070205080204" pitchFamily="34" charset="-128"/>
              </a:rPr>
              <a:t>to ensure the information is correct.  </a:t>
            </a:r>
          </a:p>
          <a:p>
            <a:pPr marL="48920" lvl="1" indent="0">
              <a:buNone/>
            </a:pPr>
            <a:r>
              <a:rPr lang="en-US" altLang="en-US" sz="2200" dirty="0">
                <a:latin typeface="Helvetica" panose="020B0604020202020204" pitchFamily="34" charset="0"/>
                <a:ea typeface="ＭＳ Ｐゴシック" panose="020B0600070205080204" pitchFamily="34" charset="-128"/>
              </a:rPr>
              <a:t>	</a:t>
            </a:r>
            <a:r>
              <a:rPr lang="en-US" altLang="en-US" sz="2200" dirty="0" smtClean="0">
                <a:latin typeface="Helvetica" panose="020B0604020202020204" pitchFamily="34" charset="0"/>
                <a:ea typeface="ＭＳ Ｐゴシック" panose="020B0600070205080204" pitchFamily="34" charset="-128"/>
              </a:rPr>
              <a:t>	Experian </a:t>
            </a:r>
            <a:r>
              <a:rPr lang="en-US" altLang="en-US" sz="2200" dirty="0">
                <a:latin typeface="Helvetica" panose="020B0604020202020204" pitchFamily="34" charset="0"/>
                <a:ea typeface="ＭＳ Ｐゴシック" panose="020B0600070205080204" pitchFamily="34" charset="-128"/>
              </a:rPr>
              <a:t>(888) 397-3742</a:t>
            </a:r>
          </a:p>
          <a:p>
            <a:pPr marL="48920" lvl="1" indent="0">
              <a:buNone/>
            </a:pPr>
            <a:r>
              <a:rPr lang="en-US" altLang="en-US" sz="2200" dirty="0" smtClean="0">
                <a:latin typeface="Helvetica" panose="020B0604020202020204" pitchFamily="34" charset="0"/>
                <a:ea typeface="ＭＳ Ｐゴシック" panose="020B0600070205080204" pitchFamily="34" charset="-128"/>
              </a:rPr>
              <a:t>		Equifax </a:t>
            </a:r>
            <a:r>
              <a:rPr lang="en-US" altLang="en-US" sz="2200" dirty="0">
                <a:latin typeface="Helvetica" panose="020B0604020202020204" pitchFamily="34" charset="0"/>
                <a:ea typeface="ＭＳ Ｐゴシック" panose="020B0600070205080204" pitchFamily="34" charset="-128"/>
              </a:rPr>
              <a:t>(800) 685-1111</a:t>
            </a:r>
          </a:p>
          <a:p>
            <a:pPr marL="48920" lvl="1" indent="0">
              <a:buNone/>
            </a:pPr>
            <a:r>
              <a:rPr lang="en-US" altLang="en-US" sz="2200" dirty="0" smtClean="0">
                <a:latin typeface="Helvetica" panose="020B0604020202020204" pitchFamily="34" charset="0"/>
                <a:ea typeface="ＭＳ Ｐゴシック" panose="020B0600070205080204" pitchFamily="34" charset="-128"/>
              </a:rPr>
              <a:t>		TransUnion </a:t>
            </a:r>
            <a:r>
              <a:rPr lang="en-US" altLang="en-US" sz="2200" dirty="0">
                <a:latin typeface="Helvetica" panose="020B0604020202020204" pitchFamily="34" charset="0"/>
                <a:ea typeface="ＭＳ Ｐゴシック" panose="020B0600070205080204" pitchFamily="34" charset="-128"/>
              </a:rPr>
              <a:t>(800) 888-4213</a:t>
            </a:r>
          </a:p>
          <a:p>
            <a:endParaRPr lang="en-US" dirty="0"/>
          </a:p>
        </p:txBody>
      </p:sp>
    </p:spTree>
    <p:extLst>
      <p:ext uri="{BB962C8B-B14F-4D97-AF65-F5344CB8AC3E}">
        <p14:creationId xmlns:p14="http://schemas.microsoft.com/office/powerpoint/2010/main" val="122329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38" y="121282"/>
            <a:ext cx="7003554" cy="1177051"/>
          </a:xfrm>
        </p:spPr>
        <p:txBody>
          <a:bodyPr>
            <a:normAutofit/>
          </a:bodyPr>
          <a:lstStyle/>
          <a:p>
            <a:pPr algn="ctr"/>
            <a:r>
              <a:rPr lang="en-US" altLang="en-US" sz="2800" dirty="0" smtClean="0">
                <a:ea typeface="ＭＳ Ｐゴシック" panose="020B0600070205080204" pitchFamily="34" charset="-128"/>
              </a:rPr>
              <a:t>What to do if you are a victim?</a:t>
            </a:r>
            <a:endParaRPr lang="en-US" sz="2800" dirty="0"/>
          </a:p>
        </p:txBody>
      </p:sp>
      <p:sp>
        <p:nvSpPr>
          <p:cNvPr id="3" name="Content Placeholder 2"/>
          <p:cNvSpPr>
            <a:spLocks noGrp="1"/>
          </p:cNvSpPr>
          <p:nvPr>
            <p:ph idx="1"/>
          </p:nvPr>
        </p:nvSpPr>
        <p:spPr>
          <a:xfrm>
            <a:off x="657781" y="1602297"/>
            <a:ext cx="7003554" cy="3783435"/>
          </a:xfrm>
        </p:spPr>
        <p:txBody>
          <a:bodyPr>
            <a:normAutofit lnSpcReduction="10000"/>
          </a:bodyPr>
          <a:lstStyle/>
          <a:p>
            <a:pPr lvl="1">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Notify your bank.</a:t>
            </a:r>
          </a:p>
          <a:p>
            <a:pPr marL="457200" lvl="1" indent="0">
              <a:buFont typeface="Arial" panose="020B0604020202020204" pitchFamily="34" charset="0"/>
              <a:buNone/>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lvl="1">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File a police report. </a:t>
            </a:r>
          </a:p>
          <a:p>
            <a:pPr marL="457200" lvl="1" indent="0">
              <a:buFont typeface="Arial" panose="020B0604020202020204" pitchFamily="34" charset="0"/>
              <a:buNone/>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lvl="1">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If </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you are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a victim of Identity Theft call the Federal Trade Commission at (877) 438-4338.</a:t>
            </a:r>
          </a:p>
          <a:p>
            <a:pPr marL="457200" lvl="1" indent="0">
              <a:buFont typeface="Arial" panose="020B0604020202020204" pitchFamily="34" charset="0"/>
              <a:buNone/>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lvl="1">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If you provided personal information, call the credit bureaus and have a “fraud alert” placed in your file.  Also request a free credit report. </a:t>
            </a:r>
          </a:p>
          <a:p>
            <a:pPr marL="457200" lvl="1" indent="0">
              <a:buFont typeface="Arial" panose="020B0604020202020204" pitchFamily="34" charset="0"/>
              <a:buNone/>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lvl="1">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Contact any creditors where fraudulent accounts may have been opened.  </a:t>
            </a:r>
          </a:p>
          <a:p>
            <a:endParaRPr lang="en-US" dirty="0"/>
          </a:p>
        </p:txBody>
      </p:sp>
    </p:spTree>
    <p:extLst>
      <p:ext uri="{BB962C8B-B14F-4D97-AF65-F5344CB8AC3E}">
        <p14:creationId xmlns:p14="http://schemas.microsoft.com/office/powerpoint/2010/main" val="131844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121999"/>
            <a:ext cx="7003554" cy="1177051"/>
          </a:xfrm>
        </p:spPr>
        <p:txBody>
          <a:bodyPr>
            <a:normAutofit/>
          </a:bodyPr>
          <a:lstStyle/>
          <a:p>
            <a:pPr algn="ctr"/>
            <a:r>
              <a:rPr lang="en-US" altLang="en-US" sz="2800" dirty="0">
                <a:ea typeface="ＭＳ Ｐゴシック" panose="020B0600070205080204" pitchFamily="34" charset="-128"/>
              </a:rPr>
              <a:t>Lottery Winnings Scams</a:t>
            </a:r>
            <a:endParaRPr lang="en-US" sz="2800" dirty="0"/>
          </a:p>
        </p:txBody>
      </p:sp>
      <p:sp>
        <p:nvSpPr>
          <p:cNvPr id="3" name="Content Placeholder 2"/>
          <p:cNvSpPr>
            <a:spLocks noGrp="1"/>
          </p:cNvSpPr>
          <p:nvPr>
            <p:ph idx="1"/>
          </p:nvPr>
        </p:nvSpPr>
        <p:spPr>
          <a:xfrm>
            <a:off x="657781" y="1568741"/>
            <a:ext cx="7003554" cy="3749879"/>
          </a:xfrm>
        </p:spPr>
        <p:txBody>
          <a:bodyPr/>
          <a:lstStyle/>
          <a:p>
            <a:r>
              <a:rPr lang="en-US" altLang="en-US" sz="2000" dirty="0">
                <a:latin typeface="Helvetica" panose="020B0604020202020204" pitchFamily="34" charset="0"/>
                <a:ea typeface="ＭＳ Ｐゴシック" panose="020B0600070205080204" pitchFamily="34" charset="-128"/>
              </a:rPr>
              <a:t>This scam will tell the recipient they have won a lottery/sweepstakes or survey.  </a:t>
            </a:r>
          </a:p>
          <a:p>
            <a:r>
              <a:rPr lang="en-US" altLang="en-US" sz="2000" dirty="0">
                <a:latin typeface="Helvetica" panose="020B0604020202020204" pitchFamily="34" charset="0"/>
                <a:ea typeface="ＭＳ Ｐゴシック" panose="020B0600070205080204" pitchFamily="34" charset="-128"/>
              </a:rPr>
              <a:t>The amount of money the individual has “won” will be significant. </a:t>
            </a:r>
          </a:p>
          <a:p>
            <a:r>
              <a:rPr lang="en-US" altLang="en-US" sz="2000" dirty="0">
                <a:latin typeface="Helvetica" panose="020B0604020202020204" pitchFamily="34" charset="0"/>
                <a:ea typeface="ＭＳ Ｐゴシック" panose="020B0600070205080204" pitchFamily="34" charset="-128"/>
              </a:rPr>
              <a:t>A check may be sent with the letter to help offset the processing fee, taxes, insurance or other such fees. </a:t>
            </a:r>
          </a:p>
          <a:p>
            <a:r>
              <a:rPr lang="en-US" altLang="en-US" sz="2000" dirty="0">
                <a:latin typeface="Helvetica" panose="020B0604020202020204" pitchFamily="34" charset="0"/>
                <a:ea typeface="ＭＳ Ｐゴシック" panose="020B0600070205080204" pitchFamily="34" charset="-128"/>
              </a:rPr>
              <a:t>The letter will instruct the recipient to call a claims agent to assist them with the process.  </a:t>
            </a:r>
          </a:p>
          <a:p>
            <a:r>
              <a:rPr lang="en-US" altLang="en-US" sz="2000" dirty="0">
                <a:latin typeface="Helvetica" panose="020B0604020202020204" pitchFamily="34" charset="0"/>
                <a:ea typeface="ＭＳ Ｐゴシック" panose="020B0600070205080204" pitchFamily="34" charset="-128"/>
              </a:rPr>
              <a:t>The claims agent will instruct the receiver to deposit the check in order to help offset some of the expenses associated with winning.</a:t>
            </a:r>
          </a:p>
          <a:p>
            <a:endParaRPr lang="en-US" sz="2000" dirty="0"/>
          </a:p>
        </p:txBody>
      </p:sp>
    </p:spTree>
    <p:extLst>
      <p:ext uri="{BB962C8B-B14F-4D97-AF65-F5344CB8AC3E}">
        <p14:creationId xmlns:p14="http://schemas.microsoft.com/office/powerpoint/2010/main" val="4069098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104504"/>
            <a:ext cx="7003554" cy="1177051"/>
          </a:xfrm>
        </p:spPr>
        <p:txBody>
          <a:bodyPr>
            <a:normAutofit/>
          </a:bodyPr>
          <a:lstStyle/>
          <a:p>
            <a:pPr algn="ctr"/>
            <a:r>
              <a:rPr lang="en-US" altLang="en-US" sz="2800" dirty="0">
                <a:ea typeface="ＭＳ Ｐゴシック" panose="020B0600070205080204" pitchFamily="34" charset="-128"/>
              </a:rPr>
              <a:t>What can the bank do to help?</a:t>
            </a:r>
            <a:endParaRPr lang="en-US" sz="2800" dirty="0"/>
          </a:p>
        </p:txBody>
      </p:sp>
      <p:sp>
        <p:nvSpPr>
          <p:cNvPr id="3" name="Content Placeholder 2"/>
          <p:cNvSpPr>
            <a:spLocks noGrp="1"/>
          </p:cNvSpPr>
          <p:nvPr>
            <p:ph idx="1"/>
          </p:nvPr>
        </p:nvSpPr>
        <p:spPr/>
        <p:txBody>
          <a:bodyPr/>
          <a:lstStyle/>
          <a:p>
            <a:pPr lvl="1">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Provide documentation for the police report. </a:t>
            </a:r>
          </a:p>
          <a:p>
            <a:pPr marL="457200" lvl="1" indent="0">
              <a:buFont typeface="Arial" panose="020B0604020202020204" pitchFamily="34" charset="0"/>
              <a:buNone/>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 </a:t>
            </a:r>
          </a:p>
          <a:p>
            <a:pPr lvl="1">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Place an alert on your account indicating you have been a victim, and establish other security measures for your account. </a:t>
            </a:r>
          </a:p>
          <a:p>
            <a:pPr marL="457200" lvl="1" indent="0">
              <a:buFont typeface="Arial" panose="020B0604020202020204" pitchFamily="34" charset="0"/>
              <a:buNone/>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lvl="1">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Assist with closing a compromised account/card and opening a new one. </a:t>
            </a:r>
          </a:p>
          <a:p>
            <a:pPr marL="457200" lvl="1" indent="0">
              <a:buFont typeface="Arial" panose="020B0604020202020204" pitchFamily="34" charset="0"/>
              <a:buNone/>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lvl="1">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Unfortunately, we can’t give you back money that you lost in a scam.  </a:t>
            </a:r>
          </a:p>
          <a:p>
            <a:endParaRPr lang="en-US" dirty="0"/>
          </a:p>
        </p:txBody>
      </p:sp>
    </p:spTree>
    <p:extLst>
      <p:ext uri="{BB962C8B-B14F-4D97-AF65-F5344CB8AC3E}">
        <p14:creationId xmlns:p14="http://schemas.microsoft.com/office/powerpoint/2010/main" val="393258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56184"/>
            <a:ext cx="7003554" cy="1177051"/>
          </a:xfrm>
        </p:spPr>
        <p:txBody>
          <a:bodyPr>
            <a:normAutofit/>
          </a:bodyPr>
          <a:lstStyle/>
          <a:p>
            <a:pPr algn="ctr"/>
            <a:r>
              <a:rPr lang="en-US" altLang="en-US" sz="2800" dirty="0">
                <a:ea typeface="ＭＳ Ｐゴシック" panose="020B0600070205080204" pitchFamily="34" charset="-128"/>
              </a:rPr>
              <a:t>Lottery Winning Scams</a:t>
            </a:r>
            <a:endParaRPr lang="en-US" sz="2800" dirty="0"/>
          </a:p>
        </p:txBody>
      </p:sp>
      <p:sp>
        <p:nvSpPr>
          <p:cNvPr id="3" name="Content Placeholder 2"/>
          <p:cNvSpPr>
            <a:spLocks noGrp="1"/>
          </p:cNvSpPr>
          <p:nvPr>
            <p:ph idx="1"/>
          </p:nvPr>
        </p:nvSpPr>
        <p:spPr>
          <a:xfrm>
            <a:off x="657781" y="1577131"/>
            <a:ext cx="7003554" cy="3640821"/>
          </a:xfrm>
        </p:spPr>
        <p:txBody>
          <a:bodyPr/>
          <a:lstStyle/>
          <a:p>
            <a:r>
              <a:rPr lang="en-US" altLang="en-US" sz="2000" dirty="0">
                <a:latin typeface="Helvetica" panose="020B0604020202020204" pitchFamily="34" charset="0"/>
                <a:ea typeface="ＭＳ Ｐゴシック" panose="020B0600070205080204" pitchFamily="34" charset="-128"/>
              </a:rPr>
              <a:t>The recipient will be instructed to wire most of that money back to the agency to start the claims process.  </a:t>
            </a: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 recipient deposits the check in their bank account and receives credit from their bank for the deposit.  </a:t>
            </a: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 recipient sends a wire to the agency so their claims process can start. </a:t>
            </a:r>
          </a:p>
          <a:p>
            <a:pPr>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The check is returned to the bank and charged back to the recipient’s account.  The recipient has now lost the money. </a:t>
            </a:r>
          </a:p>
          <a:p>
            <a:pPr marL="0" indent="0">
              <a:buFont typeface="Arial" panose="020B0604020202020204" pitchFamily="34" charset="0"/>
              <a:buNone/>
              <a:defRPr/>
            </a:pPr>
            <a:endParaRPr lang="en-US" altLang="en-US" sz="2000" b="1" dirty="0">
              <a:latin typeface="Helvetica" panose="020B0604020202020204" pitchFamily="34" charset="0"/>
              <a:ea typeface="ＭＳ Ｐゴシック" panose="020B0600070205080204" pitchFamily="34" charset="-128"/>
              <a:cs typeface="Helvetica" panose="020B0604020202020204" pitchFamily="34" charset="0"/>
            </a:endParaRPr>
          </a:p>
          <a:p>
            <a:pPr>
              <a:defRPr/>
            </a:pPr>
            <a:r>
              <a:rPr lang="en-US" altLang="en-US" sz="2000" b="1" dirty="0">
                <a:latin typeface="Helvetica" panose="020B0604020202020204" pitchFamily="34" charset="0"/>
                <a:ea typeface="ＭＳ Ｐゴシック" panose="020B0600070205080204" pitchFamily="34" charset="-128"/>
                <a:cs typeface="Helvetica" panose="020B0604020202020204" pitchFamily="34" charset="0"/>
              </a:rPr>
              <a:t>TIP:  If you didn’t enter a lottery/sweepstakes, you can’t win one!</a:t>
            </a:r>
          </a:p>
          <a:p>
            <a:endParaRPr lang="en-US" dirty="0"/>
          </a:p>
        </p:txBody>
      </p:sp>
    </p:spTree>
    <p:extLst>
      <p:ext uri="{BB962C8B-B14F-4D97-AF65-F5344CB8AC3E}">
        <p14:creationId xmlns:p14="http://schemas.microsoft.com/office/powerpoint/2010/main" val="349139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519" r="11870" b="8655"/>
          <a:stretch/>
        </p:blipFill>
        <p:spPr bwMode="auto">
          <a:xfrm>
            <a:off x="159391" y="-260059"/>
            <a:ext cx="7894039" cy="558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08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9388" t="24803" r="21236" b="19550"/>
          <a:stretch/>
        </p:blipFill>
        <p:spPr>
          <a:xfrm>
            <a:off x="469783" y="-345843"/>
            <a:ext cx="6971252" cy="5488294"/>
          </a:xfrm>
          <a:prstGeom prst="rect">
            <a:avLst/>
          </a:prstGeom>
        </p:spPr>
      </p:pic>
    </p:spTree>
    <p:extLst>
      <p:ext uri="{BB962C8B-B14F-4D97-AF65-F5344CB8AC3E}">
        <p14:creationId xmlns:p14="http://schemas.microsoft.com/office/powerpoint/2010/main" val="250427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82" y="-56184"/>
            <a:ext cx="7003554" cy="1177051"/>
          </a:xfrm>
        </p:spPr>
        <p:txBody>
          <a:bodyPr>
            <a:normAutofit/>
          </a:bodyPr>
          <a:lstStyle/>
          <a:p>
            <a:pPr algn="ctr"/>
            <a:r>
              <a:rPr lang="en-US" sz="2800" dirty="0"/>
              <a:t>Online Romance Scams</a:t>
            </a:r>
          </a:p>
        </p:txBody>
      </p:sp>
      <p:sp>
        <p:nvSpPr>
          <p:cNvPr id="3" name="Content Placeholder 2"/>
          <p:cNvSpPr>
            <a:spLocks noGrp="1"/>
          </p:cNvSpPr>
          <p:nvPr>
            <p:ph idx="1"/>
          </p:nvPr>
        </p:nvSpPr>
        <p:spPr/>
        <p:txBody>
          <a:bodyPr>
            <a:noAutofit/>
          </a:bodyPr>
          <a:lstStyle/>
          <a:p>
            <a:r>
              <a:rPr lang="en-US" sz="2000" dirty="0" smtClean="0"/>
              <a:t>Be extremely careful when meeting anyone online.   The person you’re communicating with may not be who they claim to be.  </a:t>
            </a:r>
          </a:p>
          <a:p>
            <a:r>
              <a:rPr lang="en-US" sz="2000" dirty="0" smtClean="0"/>
              <a:t>The fraudster will typically communicate with the victim for several months to build a rapport and trust.  </a:t>
            </a:r>
          </a:p>
          <a:p>
            <a:r>
              <a:rPr lang="en-US" sz="2000" dirty="0" smtClean="0"/>
              <a:t>After several months the fraudster will ask the other party to send them money or process money through their account on the fraudsters behalf.  </a:t>
            </a:r>
          </a:p>
          <a:p>
            <a:pPr marL="48920" indent="0">
              <a:buNone/>
            </a:pPr>
            <a:endParaRPr lang="en-US" sz="2000" dirty="0"/>
          </a:p>
        </p:txBody>
      </p:sp>
    </p:spTree>
    <p:extLst>
      <p:ext uri="{BB962C8B-B14F-4D97-AF65-F5344CB8AC3E}">
        <p14:creationId xmlns:p14="http://schemas.microsoft.com/office/powerpoint/2010/main" val="240759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56184"/>
            <a:ext cx="7003554" cy="1177051"/>
          </a:xfrm>
        </p:spPr>
        <p:txBody>
          <a:bodyPr>
            <a:normAutofit/>
          </a:bodyPr>
          <a:lstStyle/>
          <a:p>
            <a:pPr algn="ctr"/>
            <a:r>
              <a:rPr lang="en-US" sz="2800" dirty="0" smtClean="0"/>
              <a:t>Online Romance Scams</a:t>
            </a:r>
            <a:endParaRPr lang="en-US" sz="2800" dirty="0"/>
          </a:p>
        </p:txBody>
      </p:sp>
      <p:sp>
        <p:nvSpPr>
          <p:cNvPr id="3" name="Content Placeholder 2"/>
          <p:cNvSpPr>
            <a:spLocks noGrp="1"/>
          </p:cNvSpPr>
          <p:nvPr>
            <p:ph idx="1"/>
          </p:nvPr>
        </p:nvSpPr>
        <p:spPr/>
        <p:txBody>
          <a:bodyPr/>
          <a:lstStyle/>
          <a:p>
            <a:r>
              <a:rPr lang="en-US" sz="2000" dirty="0"/>
              <a:t>They will give a reason for needing the victim to process money on their behalf.  </a:t>
            </a:r>
            <a:r>
              <a:rPr lang="en-US" sz="2000" dirty="0" smtClean="0"/>
              <a:t>Reasons that we’ve heard that our customers have been provided is that the fraudster is in </a:t>
            </a:r>
            <a:r>
              <a:rPr lang="en-US" sz="2000" dirty="0"/>
              <a:t>the hospital and can’t be released until their bill is paid and they don’t have anyway to process the funds they </a:t>
            </a:r>
            <a:r>
              <a:rPr lang="en-US" sz="2000" dirty="0" smtClean="0"/>
              <a:t>have for payment.  </a:t>
            </a:r>
            <a:r>
              <a:rPr lang="en-US" sz="2000" dirty="0"/>
              <a:t>They will then send a wire or check and ask you to send the funds on to another party.  </a:t>
            </a:r>
            <a:r>
              <a:rPr lang="en-US" sz="2000" dirty="0" smtClean="0"/>
              <a:t>We’ve also heard that they </a:t>
            </a:r>
            <a:r>
              <a:rPr lang="en-US" sz="2000" dirty="0"/>
              <a:t>will indicate they are in a country that does not allow them to process US funds.  </a:t>
            </a:r>
          </a:p>
          <a:p>
            <a:endParaRPr lang="en-US" dirty="0"/>
          </a:p>
        </p:txBody>
      </p:sp>
    </p:spTree>
    <p:extLst>
      <p:ext uri="{BB962C8B-B14F-4D97-AF65-F5344CB8AC3E}">
        <p14:creationId xmlns:p14="http://schemas.microsoft.com/office/powerpoint/2010/main" val="333563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81" y="-180722"/>
            <a:ext cx="7003554" cy="1177051"/>
          </a:xfrm>
        </p:spPr>
        <p:txBody>
          <a:bodyPr>
            <a:normAutofit/>
          </a:bodyPr>
          <a:lstStyle/>
          <a:p>
            <a:pPr algn="ctr"/>
            <a:r>
              <a:rPr lang="en-US" sz="2800" dirty="0"/>
              <a:t>Online Romance Scams</a:t>
            </a:r>
          </a:p>
        </p:txBody>
      </p:sp>
      <p:sp>
        <p:nvSpPr>
          <p:cNvPr id="3" name="Content Placeholder 2"/>
          <p:cNvSpPr>
            <a:spLocks noGrp="1"/>
          </p:cNvSpPr>
          <p:nvPr>
            <p:ph idx="1"/>
          </p:nvPr>
        </p:nvSpPr>
        <p:spPr/>
        <p:txBody>
          <a:bodyPr/>
          <a:lstStyle/>
          <a:p>
            <a:r>
              <a:rPr lang="en-US" sz="2000" dirty="0" smtClean="0"/>
              <a:t>Do not be lulled into a sense of security just because you’ve been communicating with someone for several months.  Their end goal is to get you to process funds for them that they have obtained illegally, or for you to send them money from your own account. </a:t>
            </a:r>
          </a:p>
          <a:p>
            <a:r>
              <a:rPr lang="en-US" sz="2000" dirty="0" smtClean="0"/>
              <a:t>Always use caution when anyone is asking you to process a transaction on their behalf or for you to send them money that they promise to repay.  </a:t>
            </a:r>
            <a:endParaRPr lang="en-US" sz="2000" dirty="0"/>
          </a:p>
        </p:txBody>
      </p:sp>
    </p:spTree>
    <p:extLst>
      <p:ext uri="{BB962C8B-B14F-4D97-AF65-F5344CB8AC3E}">
        <p14:creationId xmlns:p14="http://schemas.microsoft.com/office/powerpoint/2010/main" val="1800534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eral 3" id="{F4A1CE94-2A23-C343-84FA-3189B3E8AC63}" vid="{0D4568C9-0C0E-B947-A9D1-02D6F8CE0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General_Blue Clouds (1)</Template>
  <TotalTime>112</TotalTime>
  <Words>2231</Words>
  <Application>Microsoft Office PowerPoint</Application>
  <PresentationFormat>Custom</PresentationFormat>
  <Paragraphs>149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Calibri</vt:lpstr>
      <vt:lpstr>Calibri Light</vt:lpstr>
      <vt:lpstr>Helvetica</vt:lpstr>
      <vt:lpstr>Verdana</vt:lpstr>
      <vt:lpstr>Office Theme</vt:lpstr>
      <vt:lpstr>Financial Scams</vt:lpstr>
      <vt:lpstr>Who are the victims of scams?</vt:lpstr>
      <vt:lpstr>Lottery Winnings Scams</vt:lpstr>
      <vt:lpstr>Lottery Winning Scams</vt:lpstr>
      <vt:lpstr>PowerPoint Presentation</vt:lpstr>
      <vt:lpstr>PowerPoint Presentation</vt:lpstr>
      <vt:lpstr>Online Romance Scams</vt:lpstr>
      <vt:lpstr>Online Romance Scams</vt:lpstr>
      <vt:lpstr>Online Romance Scams</vt:lpstr>
      <vt:lpstr>Family Member Emergency</vt:lpstr>
      <vt:lpstr>Family Member Emergency</vt:lpstr>
      <vt:lpstr>Mystery Shopper Scam</vt:lpstr>
      <vt:lpstr>Mystery Shopper Scam</vt:lpstr>
      <vt:lpstr>PowerPoint Presentation</vt:lpstr>
      <vt:lpstr>PowerPoint Presentation</vt:lpstr>
      <vt:lpstr>Bank Employee Theft Scam</vt:lpstr>
      <vt:lpstr>Bank Employee Theft Scam</vt:lpstr>
      <vt:lpstr>Vishing Scams</vt:lpstr>
      <vt:lpstr>Vishing Scams</vt:lpstr>
      <vt:lpstr>Vishing Scams</vt:lpstr>
      <vt:lpstr>Inheritance/Investment Scam</vt:lpstr>
      <vt:lpstr>Inheritance/Investment Scam</vt:lpstr>
      <vt:lpstr>“YES” Scam</vt:lpstr>
      <vt:lpstr>Computer Repair Scam</vt:lpstr>
      <vt:lpstr>Computer Repair Scam</vt:lpstr>
      <vt:lpstr>Other Scams</vt:lpstr>
      <vt:lpstr>How to Protect Yourself</vt:lpstr>
      <vt:lpstr>How to Protect Yourself</vt:lpstr>
      <vt:lpstr>What to do if you are a victim?</vt:lpstr>
      <vt:lpstr>What can the bank do to help?</vt:lpstr>
    </vt:vector>
  </TitlesOfParts>
  <Company>First Busey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Scams</dc:title>
  <dc:creator>Ponder, Heidi</dc:creator>
  <cp:lastModifiedBy>Ponder, Heidi</cp:lastModifiedBy>
  <cp:revision>10</cp:revision>
  <cp:lastPrinted>2019-11-18T22:26:26Z</cp:lastPrinted>
  <dcterms:created xsi:type="dcterms:W3CDTF">2019-11-18T16:28:11Z</dcterms:created>
  <dcterms:modified xsi:type="dcterms:W3CDTF">2019-11-20T19:35:35Z</dcterms:modified>
</cp:coreProperties>
</file>