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6858000" cy="9144000" type="overhead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5004"/>
    <a:srgbClr val="FB5911"/>
    <a:srgbClr val="FF9900"/>
    <a:srgbClr val="FF9933"/>
    <a:srgbClr val="0066FF"/>
    <a:srgbClr val="33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9279" autoAdjust="0"/>
  </p:normalViewPr>
  <p:slideViewPr>
    <p:cSldViewPr>
      <p:cViewPr varScale="1">
        <p:scale>
          <a:sx n="50" d="100"/>
          <a:sy n="50" d="100"/>
        </p:scale>
        <p:origin x="2040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2" tIns="49481" rIns="98962" bIns="49481" numCol="1" anchor="t" anchorCtr="0" compatLnSpc="1">
            <a:prstTxWarp prst="textNoShape">
              <a:avLst/>
            </a:prstTxWarp>
          </a:bodyPr>
          <a:lstStyle>
            <a:lvl1pPr defTabSz="989013"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2" tIns="49481" rIns="98962" bIns="49481" numCol="1" anchor="t" anchorCtr="0" compatLnSpc="1">
            <a:prstTxWarp prst="textNoShape">
              <a:avLst/>
            </a:prstTxWarp>
          </a:bodyPr>
          <a:lstStyle>
            <a:lvl1pPr algn="r" defTabSz="989013"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4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2" tIns="49481" rIns="98962" bIns="49481" numCol="1" anchor="b" anchorCtr="0" compatLnSpc="1">
            <a:prstTxWarp prst="textNoShape">
              <a:avLst/>
            </a:prstTxWarp>
          </a:bodyPr>
          <a:lstStyle>
            <a:lvl1pPr defTabSz="989013"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264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2" tIns="49481" rIns="98962" bIns="49481" numCol="1" anchor="b" anchorCtr="0" compatLnSpc="1">
            <a:prstTxWarp prst="textNoShape">
              <a:avLst/>
            </a:prstTxWarp>
          </a:bodyPr>
          <a:lstStyle>
            <a:lvl1pPr algn="r" defTabSz="989013" eaLnBrk="1" hangingPunct="1">
              <a:defRPr sz="1300"/>
            </a:lvl1pPr>
          </a:lstStyle>
          <a:p>
            <a:fld id="{C0C6CEB6-ED7A-4A12-9697-1B6330E9BA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2473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0750" y="685800"/>
            <a:ext cx="26289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9600"/>
            <a:ext cx="514096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920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CA5BCBE-0B1D-4A02-BF73-63AE5FCC57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937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F9B8FA0-2E41-4828-B5DC-67EC3112844B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52300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7792B-98CB-4A91-B169-67C810FA11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359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9D2ACF-7642-4021-BE68-BFF465A341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49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E2211B-6C32-4169-861B-7FDFA7A4D3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06B749-1C97-4387-BBB3-795C70A7E5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96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29187-447E-4BB3-A8CB-C747D97612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384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B6BBE2-D989-45B4-8297-D7D6534786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09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009CC-E307-4E29-8664-116CCD4E96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65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57809-6C1E-4390-AA9A-713B975F0B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190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35B1A-F1D7-467A-A86A-9A54B9B4BA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50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802C5E-4812-43A2-87BE-D39F46A67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981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5FC3DF-4EF7-4446-87DE-A094DAE4C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14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778" tIns="43889" rIns="87778" bIns="4388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778" tIns="43889" rIns="87778" bIns="438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778" tIns="43889" rIns="87778" bIns="438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778" tIns="43889" rIns="87778" bIns="4388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778" tIns="43889" rIns="87778" bIns="438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FF1F6FB2-F823-40D1-B96F-54299371E8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7788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7788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ctr" defTabSz="87788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ctr" defTabSz="87788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ctr" defTabSz="87788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ctr" defTabSz="877888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ctr" defTabSz="877888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ctr" defTabSz="877888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ctr" defTabSz="877888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28613" indent="-328613" algn="l" defTabSz="877888" rtl="0" eaLnBrk="0" fontAlgn="base" hangingPunct="0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273050" algn="l" defTabSz="877888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096963" indent="-219075" algn="l" defTabSz="877888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36700" indent="-219075" algn="l" defTabSz="877888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1974850" indent="-219075" algn="l" defTabSz="877888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432050" indent="-219075" algn="l" defTabSz="877888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889250" indent="-219075" algn="l" defTabSz="877888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346450" indent="-219075" algn="l" defTabSz="877888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03650" indent="-219075" algn="l" defTabSz="877888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 descr="Recycled paper"/>
          <p:cNvSpPr txBox="1">
            <a:spLocks noChangeArrowheads="1"/>
          </p:cNvSpPr>
          <p:nvPr/>
        </p:nvSpPr>
        <p:spPr bwMode="auto">
          <a:xfrm>
            <a:off x="116117" y="2245010"/>
            <a:ext cx="6894283" cy="6807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206" tIns="25603" rIns="51206" bIns="25603">
            <a:spAutoFit/>
          </a:bodyPr>
          <a:lstStyle>
            <a:lvl1pPr defTabSz="512763"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512763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512763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512763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512763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100" b="1" u="sng" dirty="0">
                <a:solidFill>
                  <a:srgbClr val="FA5004"/>
                </a:solidFill>
                <a:cs typeface="Times New Roman" panose="02020603050405020304" pitchFamily="18" charset="0"/>
              </a:rPr>
              <a:t>RESEARCH: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2100" b="1" dirty="0">
                <a:solidFill>
                  <a:srgbClr val="000000"/>
                </a:solidFill>
                <a:cs typeface="Times New Roman" panose="02020603050405020304" pitchFamily="18" charset="0"/>
              </a:rPr>
              <a:t>Participants will under go a series of experimental falls in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2100" b="1" dirty="0">
                <a:solidFill>
                  <a:srgbClr val="000000"/>
                </a:solidFill>
                <a:cs typeface="Times New Roman" panose="02020603050405020304" pitchFamily="18" charset="0"/>
              </a:rPr>
              <a:t>a safe laboratory environment and have their movement patterns recorded. Some participants will be taught a specific movement pattern to land safely. </a:t>
            </a:r>
          </a:p>
          <a:p>
            <a:pPr>
              <a:spcBef>
                <a:spcPct val="0"/>
              </a:spcBef>
              <a:buNone/>
            </a:pPr>
            <a:endParaRPr lang="en-US" altLang="en-US" sz="2000" b="1" u="sng" dirty="0">
              <a:solidFill>
                <a:srgbClr val="FA5004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100" b="1" u="sng" dirty="0">
                <a:solidFill>
                  <a:srgbClr val="FA5004"/>
                </a:solidFill>
                <a:cs typeface="Times New Roman" panose="02020603050405020304" pitchFamily="18" charset="0"/>
              </a:rPr>
              <a:t>BENEFITS OF PARTICIPATION:</a:t>
            </a:r>
          </a:p>
          <a:p>
            <a:pPr>
              <a:spcBef>
                <a:spcPct val="0"/>
              </a:spcBef>
            </a:pPr>
            <a:r>
              <a:rPr lang="en-US" altLang="en-US" sz="2100" b="1" dirty="0">
                <a:cs typeface="Times New Roman" panose="02020603050405020304" pitchFamily="18" charset="0"/>
              </a:rPr>
              <a:t> Have your bone mass density and fall risk evaluated</a:t>
            </a:r>
          </a:p>
          <a:p>
            <a:pPr>
              <a:spcBef>
                <a:spcPct val="0"/>
              </a:spcBef>
            </a:pPr>
            <a:r>
              <a:rPr lang="en-US" altLang="en-US" sz="2100" b="1" dirty="0">
                <a:cs typeface="Times New Roman" panose="02020603050405020304" pitchFamily="18" charset="0"/>
              </a:rPr>
              <a:t> Potentially learn how to fall safely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 u="sng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u="sng" dirty="0">
                <a:solidFill>
                  <a:srgbClr val="FA5004"/>
                </a:solidFill>
                <a:cs typeface="Times New Roman" panose="02020603050405020304" pitchFamily="18" charset="0"/>
              </a:rPr>
              <a:t>COMPENSATION:</a:t>
            </a:r>
          </a:p>
          <a:p>
            <a:pPr>
              <a:spcBef>
                <a:spcPct val="0"/>
              </a:spcBef>
            </a:pPr>
            <a:r>
              <a:rPr lang="en-US" altLang="en-US" sz="2100" dirty="0"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cs typeface="Times New Roman" panose="02020603050405020304" pitchFamily="18" charset="0"/>
              </a:rPr>
              <a:t>Receive up to $30 for participation.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 u="sng" dirty="0">
              <a:solidFill>
                <a:srgbClr val="FA5004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100" b="1" u="sng" dirty="0">
                <a:solidFill>
                  <a:srgbClr val="FA5004"/>
                </a:solidFill>
                <a:cs typeface="Times New Roman" panose="02020603050405020304" pitchFamily="18" charset="0"/>
              </a:rPr>
              <a:t>ELIGIBILITY:</a:t>
            </a:r>
            <a:endParaRPr lang="en-US" altLang="en-US" sz="2100" b="1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100" b="1" dirty="0">
                <a:cs typeface="Times New Roman" panose="02020603050405020304" pitchFamily="18" charset="0"/>
              </a:rPr>
              <a:t> Age between 18-75 years old</a:t>
            </a:r>
          </a:p>
          <a:p>
            <a:pPr>
              <a:spcBef>
                <a:spcPct val="0"/>
              </a:spcBef>
            </a:pPr>
            <a:r>
              <a:rPr lang="en-US" altLang="en-US" sz="2100" b="1" dirty="0">
                <a:cs typeface="Times New Roman" panose="02020603050405020304" pitchFamily="18" charset="0"/>
              </a:rPr>
              <a:t> With healthy bone mass density and leg strength</a:t>
            </a:r>
          </a:p>
          <a:p>
            <a:pPr>
              <a:spcBef>
                <a:spcPct val="0"/>
              </a:spcBef>
            </a:pPr>
            <a:r>
              <a:rPr lang="en-US" altLang="en-US" sz="2100" b="1" dirty="0">
                <a:cs typeface="Times New Roman" panose="02020603050405020304" pitchFamily="18" charset="0"/>
              </a:rPr>
              <a:t> Without neuromuscular disease or joint problem</a:t>
            </a:r>
          </a:p>
          <a:p>
            <a:pPr>
              <a:spcBef>
                <a:spcPct val="0"/>
              </a:spcBef>
            </a:pPr>
            <a:r>
              <a:rPr lang="en-US" altLang="en-US" sz="2100" b="1" dirty="0">
                <a:cs typeface="Times New Roman" panose="02020603050405020304" pitchFamily="18" charset="0"/>
              </a:rPr>
              <a:t> Without bone fracture in the past 5 years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b="1" u="sng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100" b="1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300" b="1" dirty="0">
                <a:cs typeface="Times New Roman" panose="02020603050405020304" pitchFamily="18" charset="0"/>
              </a:rPr>
              <a:t>*For more information, contact </a:t>
            </a:r>
            <a:r>
              <a:rPr lang="en-US" altLang="en-US" sz="2300" b="1" dirty="0" smtClean="0">
                <a:cs typeface="Times New Roman" panose="02020603050405020304" pitchFamily="18" charset="0"/>
              </a:rPr>
              <a:t>Alka </a:t>
            </a:r>
            <a:r>
              <a:rPr lang="en-US" altLang="en-US" sz="2300" b="1" dirty="0" err="1" smtClean="0">
                <a:cs typeface="Times New Roman" panose="02020603050405020304" pitchFamily="18" charset="0"/>
              </a:rPr>
              <a:t>Bishoi</a:t>
            </a:r>
            <a:r>
              <a:rPr lang="en-US" altLang="en-US" sz="2300" b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2300" b="1" dirty="0">
                <a:cs typeface="Times New Roman" panose="02020603050405020304" pitchFamily="18" charset="0"/>
              </a:rPr>
              <a:t>by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300" b="1" dirty="0">
                <a:cs typeface="Times New Roman" panose="02020603050405020304" pitchFamily="18" charset="0"/>
              </a:rPr>
              <a:t>phone </a:t>
            </a:r>
            <a:r>
              <a:rPr lang="en-US" altLang="en-US" sz="2300" b="1" u="sng" dirty="0">
                <a:cs typeface="Times New Roman" panose="02020603050405020304" pitchFamily="18" charset="0"/>
              </a:rPr>
              <a:t>(217) 244-7006 </a:t>
            </a:r>
            <a:r>
              <a:rPr lang="en-US" altLang="en-US" sz="2300" b="1" dirty="0">
                <a:cs typeface="Times New Roman" panose="02020603050405020304" pitchFamily="18" charset="0"/>
              </a:rPr>
              <a:t>or e mail </a:t>
            </a:r>
            <a:r>
              <a:rPr lang="en-US" altLang="en-US" sz="2300" b="1" dirty="0" smtClean="0">
                <a:cs typeface="Times New Roman" panose="02020603050405020304" pitchFamily="18" charset="0"/>
              </a:rPr>
              <a:t>abishn2@illinois.edu*</a:t>
            </a:r>
            <a:endParaRPr lang="en-US" altLang="en-US" sz="2300" b="1" dirty="0"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117" y="152401"/>
            <a:ext cx="953284" cy="1219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176013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en-US" sz="4800" b="1" u="sng" dirty="0">
                <a:solidFill>
                  <a:srgbClr val="FB5911"/>
                </a:solidFill>
                <a:latin typeface="Goudy Old Style" panose="02020502050305020303" pitchFamily="18" charset="0"/>
                <a:cs typeface="Times New Roman" panose="02020603050405020304" pitchFamily="18" charset="0"/>
              </a:rPr>
              <a:t>Research Opportunity</a:t>
            </a:r>
            <a:endParaRPr lang="en-US" altLang="en-US" sz="4800" b="1" u="sng" dirty="0">
              <a:solidFill>
                <a:srgbClr val="FB5911"/>
              </a:solidFill>
              <a:latin typeface="Goudy Old Style" panose="0202050205030502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9401" y="629983"/>
            <a:ext cx="5753100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altLang="en-US" sz="2000" b="1" dirty="0">
              <a:solidFill>
                <a:srgbClr val="000000"/>
              </a:solidFill>
            </a:endParaRPr>
          </a:p>
          <a:p>
            <a:pPr lvl="0" algn="ctr"/>
            <a:r>
              <a:rPr lang="en-US" altLang="en-US" sz="2300" b="1" u="sng" dirty="0">
                <a:solidFill>
                  <a:srgbClr val="000000"/>
                </a:solidFill>
              </a:rPr>
              <a:t>Fall related research at University of Illinois</a:t>
            </a:r>
          </a:p>
        </p:txBody>
      </p:sp>
      <p:sp>
        <p:nvSpPr>
          <p:cNvPr id="99" name="Rectangle 98"/>
          <p:cNvSpPr/>
          <p:nvPr/>
        </p:nvSpPr>
        <p:spPr>
          <a:xfrm>
            <a:off x="116117" y="1468674"/>
            <a:ext cx="67063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2100" b="1" dirty="0">
                <a:solidFill>
                  <a:srgbClr val="000000"/>
                </a:solidFill>
                <a:cs typeface="Times New Roman" panose="02020603050405020304" pitchFamily="18" charset="0"/>
              </a:rPr>
              <a:t>U of I researchers seek adults to examine if safe falling strategies can be taught. </a:t>
            </a:r>
          </a:p>
        </p:txBody>
      </p:sp>
    </p:spTree>
    <p:extLst>
      <p:ext uri="{BB962C8B-B14F-4D97-AF65-F5344CB8AC3E}">
        <p14:creationId xmlns:p14="http://schemas.microsoft.com/office/powerpoint/2010/main" val="308362285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206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206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146</Words>
  <Application>Microsoft Office PowerPoint</Application>
  <PresentationFormat>Overhead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Goudy Old Style</vt:lpstr>
      <vt:lpstr>Times New Roman</vt:lpstr>
      <vt:lpstr>Default Design</vt:lpstr>
      <vt:lpstr>PowerPoint Presentation</vt:lpstr>
    </vt:vector>
  </TitlesOfParts>
  <Company>Kinesiology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 Shilts</dc:creator>
  <cp:lastModifiedBy>Pike, Emily</cp:lastModifiedBy>
  <cp:revision>137</cp:revision>
  <cp:lastPrinted>2017-08-22T21:55:21Z</cp:lastPrinted>
  <dcterms:created xsi:type="dcterms:W3CDTF">2001-02-28T19:29:21Z</dcterms:created>
  <dcterms:modified xsi:type="dcterms:W3CDTF">2017-11-13T17:51:39Z</dcterms:modified>
</cp:coreProperties>
</file>