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2" r:id="rId2"/>
    <p:sldId id="258" r:id="rId3"/>
    <p:sldId id="273" r:id="rId4"/>
    <p:sldId id="262" r:id="rId5"/>
    <p:sldId id="276" r:id="rId6"/>
    <p:sldId id="269" r:id="rId7"/>
    <p:sldId id="257" r:id="rId8"/>
    <p:sldId id="274" r:id="rId9"/>
    <p:sldId id="267" r:id="rId10"/>
    <p:sldId id="275" r:id="rId11"/>
    <p:sldId id="268" r:id="rId1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85846" autoAdjust="0"/>
  </p:normalViewPr>
  <p:slideViewPr>
    <p:cSldViewPr snapToGrid="0">
      <p:cViewPr varScale="1">
        <p:scale>
          <a:sx n="83" d="100"/>
          <a:sy n="83" d="100"/>
        </p:scale>
        <p:origin x="-40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0A6856F-38DC-455A-B42B-055AE315EC65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B4B82A9-037F-4299-9A75-A30A35B11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526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4B82A9-037F-4299-9A75-A30A35B1112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93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317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758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938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35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54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721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061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798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30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307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321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6B7BB-3B5A-431C-BF34-BA7B7F3615C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FA92D-A9A6-4A77-94CD-F2DC117AF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969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ashen2@Illinois.edu" TargetMode="External"/><Relationship Id="rId2" Type="http://schemas.openxmlformats.org/officeDocument/2006/relationships/hyperlink" Target="mailto:woods1@Illinois.ed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emf"/><Relationship Id="rId4" Type="http://schemas.openxmlformats.org/officeDocument/2006/relationships/hyperlink" Target="mailto:nigh@Illinois.edu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81200" y="77315"/>
            <a:ext cx="8686801" cy="1143000"/>
          </a:xfrm>
        </p:spPr>
        <p:txBody>
          <a:bodyPr>
            <a:normAutofit fontScale="90000"/>
          </a:bodyPr>
          <a:lstStyle/>
          <a:p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>Center on Health, Aging and Disability  (CHAD) </a:t>
            </a:r>
            <a:r>
              <a:rPr lang="en-US" sz="3200" dirty="0"/>
              <a:t/>
            </a:r>
            <a:br>
              <a:rPr lang="en-US" sz="3200" dirty="0"/>
            </a:b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555296" y="1001240"/>
            <a:ext cx="8229600" cy="545193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-342900">
              <a:buFont typeface="Arial"/>
              <a:buChar char="•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Endowed Center within the College of Applied Health 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Sciences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with 100+ members from around campus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Mission </a:t>
            </a:r>
          </a:p>
          <a:p>
            <a:pPr lvl="1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Foster interdisciplinary research, education and outreach that promotes health and wellness, healthy aging across the lifespan, healthy communities and optimal participation of individuals with disabilities. </a:t>
            </a:r>
            <a:r>
              <a:rPr lang="en-US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Who we are: </a:t>
            </a:r>
          </a:p>
          <a:p>
            <a:pPr lvl="1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Jeff 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Woods, Director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, 244-8815 (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woods1@Illinois.edu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Sa Shen, Biostatistician, 300-9211 (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sashen2@Illinois.edu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Penny Nigh, Office Administrator, 333-4954 (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nigh@Illinois.edu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Undergrad 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interns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Main office located in room 1008 Khan Annex, Huff Hall</a:t>
            </a:r>
          </a:p>
          <a:p>
            <a:pPr marL="457200" lvl="1" indent="0">
              <a:buNone/>
            </a:pPr>
            <a:endParaRPr lang="en-US" sz="1400" dirty="0">
              <a:latin typeface="Comic Sans MS" panose="030F0702030302020204" pitchFamily="66" charset="0"/>
            </a:endParaRPr>
          </a:p>
          <a:p>
            <a:pPr marL="457200" lvl="1" indent="0">
              <a:buNone/>
            </a:pPr>
            <a:endParaRPr lang="en-US" sz="1200" dirty="0"/>
          </a:p>
          <a:p>
            <a:pPr lvl="1"/>
            <a:endParaRPr lang="en-US" sz="1200" dirty="0"/>
          </a:p>
          <a:p>
            <a:pPr lvl="1"/>
            <a:endParaRPr lang="en-US" sz="1200" dirty="0"/>
          </a:p>
          <a:p>
            <a:endParaRPr lang="en-US" sz="1200" dirty="0"/>
          </a:p>
        </p:txBody>
      </p:sp>
      <p:pic>
        <p:nvPicPr>
          <p:cNvPr id="6" name="Picture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9479" y="4858711"/>
            <a:ext cx="2263365" cy="1813537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UILogoCL2c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41" y="129978"/>
            <a:ext cx="899900" cy="10903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349266" y="721779"/>
            <a:ext cx="5211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URL: http:/chad.illinois.edu      (217) 333- 4965</a:t>
            </a:r>
          </a:p>
        </p:txBody>
      </p:sp>
    </p:spTree>
    <p:extLst>
      <p:ext uri="{BB962C8B-B14F-4D97-AF65-F5344CB8AC3E}">
        <p14:creationId xmlns:p14="http://schemas.microsoft.com/office/powerpoint/2010/main" val="404401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998" y="819150"/>
            <a:ext cx="10169927" cy="56292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70273" y="71734"/>
            <a:ext cx="64733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Silver Tsunami – ‘Graying of America’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0925" y="5819774"/>
            <a:ext cx="2691075" cy="102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06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90563" y="194209"/>
            <a:ext cx="54511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/>
              <a:t>What are our goals? </a:t>
            </a:r>
            <a:endParaRPr lang="en-US" sz="4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10847" y="1207463"/>
            <a:ext cx="10578409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-to make Champaign-Urbana a more ‘age-friendly’, livable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community</a:t>
            </a:r>
          </a:p>
          <a:p>
            <a:r>
              <a:rPr lang="en-US" sz="3200" b="1" dirty="0" smtClean="0"/>
              <a:t>-to achieve status as an ‘age-friendly’ city in the eyes of the 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World Health Organization (WHO) and AARP (a process,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it’s good to have a goal to achieve, if not….)</a:t>
            </a:r>
          </a:p>
          <a:p>
            <a:endParaRPr lang="en-US" sz="3200" b="1" dirty="0" smtClean="0"/>
          </a:p>
          <a:p>
            <a:r>
              <a:rPr lang="en-US" sz="3200" b="1" dirty="0" smtClean="0"/>
              <a:t>-obviously important to older adults (and all) who live in our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community, but why is the University of Illinois and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specifically the Center on Health, Aging and Disability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interested in this?…….</a:t>
            </a:r>
          </a:p>
        </p:txBody>
      </p:sp>
    </p:spTree>
    <p:extLst>
      <p:ext uri="{BB962C8B-B14F-4D97-AF65-F5344CB8AC3E}">
        <p14:creationId xmlns:p14="http://schemas.microsoft.com/office/powerpoint/2010/main" val="395231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7800" y="0"/>
            <a:ext cx="916648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/>
              <a:t>Why is UIUC’s, Center on Health, </a:t>
            </a:r>
          </a:p>
          <a:p>
            <a:pPr algn="ctr"/>
            <a:r>
              <a:rPr lang="en-US" sz="3200" b="1" dirty="0" smtClean="0"/>
              <a:t>Aging and Disability Wanting to Lead Such an Effort?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65623" y="1645104"/>
            <a:ext cx="931909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-Land grant mission ‘service is in our DNA’</a:t>
            </a:r>
          </a:p>
          <a:p>
            <a:r>
              <a:rPr lang="en-US" sz="2800" b="1" dirty="0" smtClean="0"/>
              <a:t>-Demonstrate to state government our local impact</a:t>
            </a:r>
          </a:p>
          <a:p>
            <a:r>
              <a:rPr lang="en-US" sz="2800" b="1" dirty="0" smtClean="0"/>
              <a:t>-Potential to address research questions (technology, health</a:t>
            </a:r>
          </a:p>
          <a:p>
            <a:r>
              <a:rPr lang="en-US" sz="2800" b="1" dirty="0"/>
              <a:t>	</a:t>
            </a:r>
            <a:r>
              <a:rPr lang="en-US" sz="2800" b="1" dirty="0" smtClean="0"/>
              <a:t>and the new College of Medicine – a living laboratory?)</a:t>
            </a:r>
          </a:p>
          <a:p>
            <a:r>
              <a:rPr lang="en-US" sz="2800" b="1" dirty="0" smtClean="0"/>
              <a:t>-Opportunities for our students (undergrad and grad)</a:t>
            </a:r>
          </a:p>
          <a:p>
            <a:r>
              <a:rPr lang="en-US" sz="2800" b="1" dirty="0" smtClean="0"/>
              <a:t>-Attract high quality faculty, keep them in the community</a:t>
            </a:r>
          </a:p>
          <a:p>
            <a:r>
              <a:rPr lang="en-US" sz="2800" b="1" dirty="0"/>
              <a:t>	</a:t>
            </a:r>
            <a:r>
              <a:rPr lang="en-US" sz="2800" b="1" dirty="0" smtClean="0"/>
              <a:t>after retirement</a:t>
            </a:r>
          </a:p>
          <a:p>
            <a:r>
              <a:rPr lang="en-US" sz="2800" b="1" dirty="0" smtClean="0"/>
              <a:t>-Learn from our older generation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8451" y="1052405"/>
            <a:ext cx="8385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We (UIUC/CHAD) have entered into this deliberately and with long-term goals in mind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1707" y="5494492"/>
            <a:ext cx="114340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-CHAD has the </a:t>
            </a:r>
            <a:r>
              <a:rPr lang="en-US" sz="2400" b="1" dirty="0">
                <a:solidFill>
                  <a:srgbClr val="FF0000"/>
                </a:solidFill>
              </a:rPr>
              <a:t>capacity to </a:t>
            </a:r>
            <a:r>
              <a:rPr lang="en-US" sz="2400" b="1" u="sng" dirty="0">
                <a:solidFill>
                  <a:srgbClr val="FF0000"/>
                </a:solidFill>
              </a:rPr>
              <a:t>coordinate</a:t>
            </a:r>
            <a:r>
              <a:rPr lang="en-US" sz="2400" b="1" dirty="0">
                <a:solidFill>
                  <a:srgbClr val="FF0000"/>
                </a:solidFill>
              </a:rPr>
              <a:t> and </a:t>
            </a:r>
            <a:r>
              <a:rPr lang="en-US" sz="2400" b="1" u="sng" dirty="0">
                <a:solidFill>
                  <a:srgbClr val="FF0000"/>
                </a:solidFill>
              </a:rPr>
              <a:t>communicate</a:t>
            </a:r>
            <a:r>
              <a:rPr lang="en-US" sz="2400" b="1" dirty="0">
                <a:solidFill>
                  <a:srgbClr val="FF0000"/>
                </a:solidFill>
              </a:rPr>
              <a:t> to </a:t>
            </a:r>
            <a:r>
              <a:rPr lang="en-US" sz="2400" b="1" dirty="0" smtClean="0">
                <a:solidFill>
                  <a:srgbClr val="FF0000"/>
                </a:solidFill>
              </a:rPr>
              <a:t>all </a:t>
            </a:r>
            <a:r>
              <a:rPr lang="en-US" sz="2400" b="1" dirty="0">
                <a:solidFill>
                  <a:srgbClr val="FF0000"/>
                </a:solidFill>
              </a:rPr>
              <a:t>stakeholders. We </a:t>
            </a:r>
            <a:r>
              <a:rPr lang="en-US" sz="2400" b="1" dirty="0" smtClean="0">
                <a:solidFill>
                  <a:srgbClr val="FF0000"/>
                </a:solidFill>
              </a:rPr>
              <a:t> 	have </a:t>
            </a:r>
            <a:r>
              <a:rPr lang="en-US" sz="2400" b="1" u="sng" dirty="0" smtClean="0">
                <a:solidFill>
                  <a:srgbClr val="FF0000"/>
                </a:solidFill>
              </a:rPr>
              <a:t>experience</a:t>
            </a:r>
            <a:r>
              <a:rPr lang="en-US" sz="2400" b="1" dirty="0" smtClean="0">
                <a:solidFill>
                  <a:srgbClr val="FF0000"/>
                </a:solidFill>
              </a:rPr>
              <a:t> accessing resources </a:t>
            </a:r>
            <a:r>
              <a:rPr lang="en-US" sz="2400" b="1" dirty="0">
                <a:solidFill>
                  <a:srgbClr val="FF0000"/>
                </a:solidFill>
              </a:rPr>
              <a:t>(e.g. grants). We have </a:t>
            </a:r>
            <a:r>
              <a:rPr lang="en-US" sz="2400" b="1" dirty="0" smtClean="0">
                <a:solidFill>
                  <a:srgbClr val="FF0000"/>
                </a:solidFill>
              </a:rPr>
              <a:t>topical </a:t>
            </a:r>
            <a:r>
              <a:rPr lang="en-US" sz="2400" b="1" u="sng" dirty="0" smtClean="0">
                <a:solidFill>
                  <a:srgbClr val="FF0000"/>
                </a:solidFill>
              </a:rPr>
              <a:t>expertise</a:t>
            </a:r>
            <a:r>
              <a:rPr lang="en-US" sz="2400" b="1" dirty="0" smtClean="0">
                <a:solidFill>
                  <a:srgbClr val="FF0000"/>
                </a:solidFill>
              </a:rPr>
              <a:t> in 	the 8 areas. Every </a:t>
            </a:r>
            <a:r>
              <a:rPr lang="en-US" sz="2400" b="1" dirty="0">
                <a:solidFill>
                  <a:srgbClr val="FF0000"/>
                </a:solidFill>
              </a:rPr>
              <a:t>effort needs a ‘leader</a:t>
            </a:r>
            <a:r>
              <a:rPr lang="en-US" sz="2400" b="1" dirty="0" smtClean="0">
                <a:solidFill>
                  <a:srgbClr val="FF0000"/>
                </a:solidFill>
              </a:rPr>
              <a:t>’!</a:t>
            </a:r>
            <a:endParaRPr lang="en-US" sz="2400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8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1448" y="196275"/>
            <a:ext cx="9984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How Becoming ‘Age-Friendly’ Can Impact Our Community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28750" y="1495425"/>
            <a:ext cx="9912970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-Economic development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-Good for all residents, not just older adults (e.g. jobs,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	</a:t>
            </a:r>
            <a:r>
              <a:rPr lang="en-US" sz="3200" b="1" dirty="0" smtClean="0">
                <a:solidFill>
                  <a:srgbClr val="FF0000"/>
                </a:solidFill>
              </a:rPr>
              <a:t>shopping, health care, recreation, volunteerism)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-Connect home, family, community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-Need to plan for changing demographics or suffer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	</a:t>
            </a:r>
            <a:r>
              <a:rPr lang="en-US" sz="3200" b="1" dirty="0" smtClean="0">
                <a:solidFill>
                  <a:srgbClr val="FF0000"/>
                </a:solidFill>
              </a:rPr>
              <a:t>consequences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-Improved housing, transportation, environment, safety, 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	</a:t>
            </a:r>
            <a:r>
              <a:rPr lang="en-US" sz="3200" b="1" dirty="0" smtClean="0">
                <a:solidFill>
                  <a:srgbClr val="FF0000"/>
                </a:solidFill>
              </a:rPr>
              <a:t>participation, coordination, communication, health,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	</a:t>
            </a:r>
            <a:r>
              <a:rPr lang="en-US" sz="3200" b="1" dirty="0" smtClean="0">
                <a:solidFill>
                  <a:srgbClr val="FF0000"/>
                </a:solidFill>
              </a:rPr>
              <a:t>community support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	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r>
              <a:rPr lang="en-US" sz="3200" b="1" dirty="0">
                <a:solidFill>
                  <a:srgbClr val="FF0000"/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95103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2251" y="129136"/>
            <a:ext cx="11380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World Health Organization (WHO) – Age-Friendly Cities Program (est. 2007)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4387" y="1873196"/>
            <a:ext cx="1204220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/>
              <a:t>General steps to become ‘age friendly’ and livable across 8 domains (see next slide)</a:t>
            </a:r>
            <a:r>
              <a:rPr lang="en-US" sz="2400" b="1" dirty="0" smtClean="0"/>
              <a:t>:</a:t>
            </a:r>
          </a:p>
          <a:p>
            <a:endParaRPr lang="en-US" sz="2400" b="1" dirty="0" smtClean="0"/>
          </a:p>
          <a:p>
            <a:r>
              <a:rPr lang="en-US" sz="2400" b="1" dirty="0"/>
              <a:t>-need to involve all stakeholders: older persons, health care institutions, urban planning,</a:t>
            </a:r>
          </a:p>
          <a:p>
            <a:r>
              <a:rPr lang="en-US" sz="2400" b="1" dirty="0"/>
              <a:t>	local governments, first responders, chambers of commerce, volunteer organizations, </a:t>
            </a:r>
          </a:p>
          <a:p>
            <a:r>
              <a:rPr lang="en-US" sz="2400" b="1" dirty="0"/>
              <a:t>	tourism bureau, </a:t>
            </a:r>
            <a:r>
              <a:rPr lang="en-US" sz="2400" b="1" dirty="0" smtClean="0"/>
              <a:t>NGO’s, community </a:t>
            </a:r>
            <a:r>
              <a:rPr lang="en-US" sz="2400" b="1" dirty="0"/>
              <a:t>foundations, aging agencies, living/care facilities, </a:t>
            </a:r>
            <a:endParaRPr lang="en-US" sz="2400" b="1" dirty="0" smtClean="0"/>
          </a:p>
          <a:p>
            <a:r>
              <a:rPr lang="en-US" sz="2400" b="1" dirty="0"/>
              <a:t>	</a:t>
            </a:r>
            <a:r>
              <a:rPr lang="en-US" sz="2400" b="1" dirty="0" smtClean="0"/>
              <a:t>fitness facilities, community/social services, CU-MTD/transport, </a:t>
            </a:r>
            <a:r>
              <a:rPr lang="en-US" sz="2400" b="1" dirty="0" smtClean="0">
                <a:solidFill>
                  <a:srgbClr val="FF0000"/>
                </a:solidFill>
              </a:rPr>
              <a:t>the university</a:t>
            </a:r>
            <a:endParaRPr lang="en-US" sz="2400" b="1" dirty="0" smtClean="0"/>
          </a:p>
          <a:p>
            <a:r>
              <a:rPr lang="en-US" sz="2400" b="1" dirty="0" smtClean="0"/>
              <a:t>-survey the current needs of the community from the perspective of older persons</a:t>
            </a:r>
          </a:p>
          <a:p>
            <a:r>
              <a:rPr lang="en-US" sz="2400" b="1" dirty="0"/>
              <a:t>	</a:t>
            </a:r>
            <a:r>
              <a:rPr lang="en-US" sz="2400" b="1" dirty="0" smtClean="0"/>
              <a:t>(we may already have a lot of these data)</a:t>
            </a:r>
          </a:p>
          <a:p>
            <a:r>
              <a:rPr lang="en-US" sz="2400" b="1" dirty="0" smtClean="0"/>
              <a:t>-identify areas of strength and communicate them (‘the low hanging fruit’)</a:t>
            </a:r>
          </a:p>
          <a:p>
            <a:r>
              <a:rPr lang="en-US" sz="2400" b="1" dirty="0" smtClean="0"/>
              <a:t>-identify areas of weakness and develop a plan to improve them (‘the harder part’)</a:t>
            </a:r>
          </a:p>
          <a:p>
            <a:r>
              <a:rPr lang="en-US" sz="2400" b="1" dirty="0" smtClean="0"/>
              <a:t>-plan is an iterative process (not just a ‘one and done’)</a:t>
            </a:r>
          </a:p>
          <a:p>
            <a:r>
              <a:rPr lang="en-US" sz="2400" b="1" dirty="0" smtClean="0"/>
              <a:t>-plan needs to be submitted to the WHO with AARP sponsorship along a </a:t>
            </a:r>
            <a:r>
              <a:rPr lang="en-US" sz="2400" b="1" u="sng" dirty="0" smtClean="0"/>
              <a:t>timeline</a:t>
            </a:r>
            <a:endParaRPr lang="en-US" sz="24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007612" y="801111"/>
            <a:ext cx="102373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WHO and AARP provide tools and experience in assisting with becoming an ‘age-friendly’ city.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We are not alone! CHAD has already made connections with AARP and other ‘age-friendly’ communities –</a:t>
            </a:r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w</a:t>
            </a:r>
            <a:r>
              <a:rPr lang="en-US" b="1" dirty="0" smtClean="0">
                <a:solidFill>
                  <a:srgbClr val="FF0000"/>
                </a:solidFill>
              </a:rPr>
              <a:t>e can draw from their experiences (good and bad).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22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182" y="723899"/>
            <a:ext cx="9820275" cy="58197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19379" y="188266"/>
            <a:ext cx="9953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World Health Organization (WHO) – Age-Friendly Cities Program: Topic Areas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0925" y="5819774"/>
            <a:ext cx="2691075" cy="10287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21707" y="1499287"/>
            <a:ext cx="253107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These topics are flexible </a:t>
            </a:r>
          </a:p>
          <a:p>
            <a:r>
              <a:rPr lang="en-US" b="1" dirty="0"/>
              <a:t>a</a:t>
            </a:r>
            <a:r>
              <a:rPr lang="en-US" b="1" dirty="0" smtClean="0"/>
              <a:t>nd can be combined, </a:t>
            </a:r>
          </a:p>
          <a:p>
            <a:r>
              <a:rPr lang="en-US" b="1" dirty="0" smtClean="0"/>
              <a:t>separated, or added to,</a:t>
            </a:r>
          </a:p>
          <a:p>
            <a:r>
              <a:rPr lang="en-US" b="1" dirty="0"/>
              <a:t>d</a:t>
            </a:r>
            <a:r>
              <a:rPr lang="en-US" b="1" dirty="0" smtClean="0"/>
              <a:t>ependent on the </a:t>
            </a:r>
          </a:p>
          <a:p>
            <a:r>
              <a:rPr lang="en-US" b="1" dirty="0" smtClean="0"/>
              <a:t>community</a:t>
            </a:r>
          </a:p>
        </p:txBody>
      </p:sp>
    </p:spTree>
    <p:extLst>
      <p:ext uri="{BB962C8B-B14F-4D97-AF65-F5344CB8AC3E}">
        <p14:creationId xmlns:p14="http://schemas.microsoft.com/office/powerpoint/2010/main" val="101445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178" y="882032"/>
            <a:ext cx="10762407" cy="58262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49434" y="185698"/>
            <a:ext cx="91258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World Health Organization (WHO) – Age-Friendly Cities Program: Steps</a:t>
            </a:r>
          </a:p>
        </p:txBody>
      </p:sp>
    </p:spTree>
    <p:extLst>
      <p:ext uri="{BB962C8B-B14F-4D97-AF65-F5344CB8AC3E}">
        <p14:creationId xmlns:p14="http://schemas.microsoft.com/office/powerpoint/2010/main" val="171684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0207" y="71734"/>
            <a:ext cx="91258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World Health Organization (WHO) – Age-Friendly Cities Program: Steps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35894" y="654832"/>
            <a:ext cx="9106852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1. </a:t>
            </a:r>
            <a:r>
              <a:rPr lang="en-US" b="1" u="sng" dirty="0" smtClean="0"/>
              <a:t>Getting Started</a:t>
            </a:r>
          </a:p>
          <a:p>
            <a:r>
              <a:rPr lang="en-US" dirty="0" smtClean="0"/>
              <a:t>	a. </a:t>
            </a:r>
            <a:r>
              <a:rPr lang="en-US" dirty="0"/>
              <a:t>organize stakeholders </a:t>
            </a:r>
            <a:r>
              <a:rPr lang="en-US" dirty="0" smtClean="0"/>
              <a:t>(where we are at right now)</a:t>
            </a:r>
          </a:p>
          <a:p>
            <a:r>
              <a:rPr lang="en-US" dirty="0"/>
              <a:t>	</a:t>
            </a:r>
            <a:r>
              <a:rPr lang="en-US" dirty="0" smtClean="0"/>
              <a:t>b. </a:t>
            </a:r>
            <a:r>
              <a:rPr lang="en-US" dirty="0"/>
              <a:t>establish an advisory committee that includes older </a:t>
            </a:r>
            <a:r>
              <a:rPr lang="en-US" dirty="0" smtClean="0"/>
              <a:t>adults</a:t>
            </a:r>
            <a:endParaRPr lang="en-US" dirty="0"/>
          </a:p>
          <a:p>
            <a:r>
              <a:rPr lang="en-US" dirty="0" smtClean="0"/>
              <a:t>	c. </a:t>
            </a:r>
            <a:r>
              <a:rPr lang="en-US" dirty="0"/>
              <a:t>obtain political commitment of community’s elected officials (e.g. Mayors</a:t>
            </a:r>
            <a:r>
              <a:rPr lang="en-US" dirty="0" smtClean="0"/>
              <a:t>)</a:t>
            </a:r>
          </a:p>
          <a:p>
            <a:r>
              <a:rPr lang="en-US" dirty="0"/>
              <a:t>	d</a:t>
            </a:r>
            <a:r>
              <a:rPr lang="en-US" dirty="0" smtClean="0"/>
              <a:t>. conduct assessments to identify needs (and strengths)(we have data already?)</a:t>
            </a:r>
          </a:p>
          <a:p>
            <a:r>
              <a:rPr lang="en-US" dirty="0"/>
              <a:t>	</a:t>
            </a:r>
            <a:r>
              <a:rPr lang="en-US" dirty="0" smtClean="0"/>
              <a:t>e. enroll in AARP/WHO Network of ‘Age-Friendly’ Communities</a:t>
            </a:r>
          </a:p>
          <a:p>
            <a:r>
              <a:rPr lang="en-US" b="1" dirty="0" smtClean="0"/>
              <a:t>2. </a:t>
            </a:r>
            <a:r>
              <a:rPr lang="en-US" b="1" u="sng" dirty="0" smtClean="0"/>
              <a:t>Planning (2 years)</a:t>
            </a:r>
          </a:p>
          <a:p>
            <a:r>
              <a:rPr lang="en-US" dirty="0"/>
              <a:t>	</a:t>
            </a:r>
            <a:r>
              <a:rPr lang="en-US" dirty="0" smtClean="0"/>
              <a:t>a. establish mechanisms for involving older adults</a:t>
            </a:r>
          </a:p>
          <a:p>
            <a:r>
              <a:rPr lang="en-US" dirty="0"/>
              <a:t>	</a:t>
            </a:r>
            <a:r>
              <a:rPr lang="en-US" dirty="0" smtClean="0"/>
              <a:t>b. conduct a comprehensive and inclusive baseline assessment of age-friendliness</a:t>
            </a:r>
          </a:p>
          <a:p>
            <a:r>
              <a:rPr lang="en-US" dirty="0"/>
              <a:t>	</a:t>
            </a:r>
            <a:r>
              <a:rPr lang="en-US" dirty="0" smtClean="0"/>
              <a:t>c. develop a 3 year community-wide action plan based on the findings</a:t>
            </a:r>
          </a:p>
          <a:p>
            <a:r>
              <a:rPr lang="en-US" dirty="0"/>
              <a:t>	</a:t>
            </a:r>
            <a:r>
              <a:rPr lang="en-US" dirty="0" smtClean="0"/>
              <a:t>d. identify indicators to monitor progress against the plan</a:t>
            </a:r>
          </a:p>
          <a:p>
            <a:r>
              <a:rPr lang="en-US" b="1" dirty="0" smtClean="0"/>
              <a:t>3. </a:t>
            </a:r>
            <a:r>
              <a:rPr lang="en-US" b="1" u="sng" dirty="0" smtClean="0"/>
              <a:t>Implementation (3 years)</a:t>
            </a:r>
          </a:p>
          <a:p>
            <a:r>
              <a:rPr lang="en-US" dirty="0"/>
              <a:t>	</a:t>
            </a:r>
            <a:r>
              <a:rPr lang="en-US" dirty="0" smtClean="0"/>
              <a:t>a. implement the plan</a:t>
            </a:r>
          </a:p>
          <a:p>
            <a:r>
              <a:rPr lang="en-US" dirty="0"/>
              <a:t>	</a:t>
            </a:r>
            <a:r>
              <a:rPr lang="en-US" dirty="0" smtClean="0"/>
              <a:t>b. submit progress report at end of 5 years using indicators developed in action plan</a:t>
            </a:r>
          </a:p>
          <a:p>
            <a:r>
              <a:rPr lang="en-US" b="1" dirty="0" smtClean="0"/>
              <a:t>4. </a:t>
            </a:r>
            <a:r>
              <a:rPr lang="en-US" b="1" u="sng" dirty="0" smtClean="0"/>
              <a:t>Evaluation</a:t>
            </a:r>
            <a:r>
              <a:rPr lang="en-US" b="1" u="sng" dirty="0"/>
              <a:t> </a:t>
            </a:r>
            <a:r>
              <a:rPr lang="en-US" b="1" u="sng" dirty="0" smtClean="0"/>
              <a:t>(forever)</a:t>
            </a:r>
          </a:p>
          <a:p>
            <a:r>
              <a:rPr lang="en-US" dirty="0"/>
              <a:t>	</a:t>
            </a:r>
            <a:r>
              <a:rPr lang="en-US" dirty="0" smtClean="0"/>
              <a:t>a. survey residents</a:t>
            </a:r>
          </a:p>
          <a:p>
            <a:r>
              <a:rPr lang="en-US" dirty="0" smtClean="0"/>
              <a:t>	b. identify new actionable items (iterative)</a:t>
            </a:r>
          </a:p>
          <a:p>
            <a:r>
              <a:rPr lang="en-US" dirty="0"/>
              <a:t>	c</a:t>
            </a:r>
            <a:r>
              <a:rPr lang="en-US" dirty="0" smtClean="0"/>
              <a:t>. evaluate old items</a:t>
            </a:r>
          </a:p>
          <a:p>
            <a:r>
              <a:rPr lang="en-US" b="1" dirty="0" smtClean="0"/>
              <a:t>5. </a:t>
            </a:r>
            <a:r>
              <a:rPr lang="en-US" b="1" u="sng" dirty="0" smtClean="0"/>
              <a:t>Connecting</a:t>
            </a:r>
          </a:p>
          <a:p>
            <a:r>
              <a:rPr lang="en-US" dirty="0"/>
              <a:t>	</a:t>
            </a:r>
            <a:r>
              <a:rPr lang="en-US" dirty="0" smtClean="0"/>
              <a:t>a. interact with network of age-friendly communities</a:t>
            </a:r>
          </a:p>
          <a:p>
            <a:r>
              <a:rPr lang="en-US" dirty="0"/>
              <a:t>	</a:t>
            </a:r>
            <a:r>
              <a:rPr lang="en-US" dirty="0" smtClean="0"/>
              <a:t>b. share information</a:t>
            </a:r>
          </a:p>
          <a:p>
            <a:r>
              <a:rPr lang="en-US" dirty="0"/>
              <a:t>	</a:t>
            </a:r>
            <a:r>
              <a:rPr lang="en-US" dirty="0" smtClean="0"/>
              <a:t>c. learn best practices</a:t>
            </a:r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0963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95" y="129472"/>
            <a:ext cx="11170204" cy="652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69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4288" y="522467"/>
            <a:ext cx="99182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Tentative Organizational Structure for Champaign-Urbana Age-Friendly Effort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020192" y="1727411"/>
            <a:ext cx="4104593" cy="1874199"/>
            <a:chOff x="769128" y="1099286"/>
            <a:chExt cx="4104593" cy="1874199"/>
          </a:xfrm>
        </p:grpSpPr>
        <p:sp>
          <p:nvSpPr>
            <p:cNvPr id="3" name="Oval 2"/>
            <p:cNvSpPr/>
            <p:nvPr/>
          </p:nvSpPr>
          <p:spPr>
            <a:xfrm>
              <a:off x="769128" y="1099286"/>
              <a:ext cx="4104593" cy="187419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16962" y="1426068"/>
              <a:ext cx="380892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/>
                <a:t>University of Illinois</a:t>
              </a:r>
            </a:p>
            <a:p>
              <a:pPr algn="ctr"/>
              <a:r>
                <a:rPr lang="en-US" b="1" dirty="0" smtClean="0"/>
                <a:t>College of Applied Health Sciences</a:t>
              </a:r>
            </a:p>
            <a:p>
              <a:pPr algn="ctr"/>
              <a:r>
                <a:rPr lang="en-US" b="1" dirty="0" smtClean="0"/>
                <a:t>Center on Health, Aging and Disability</a:t>
              </a:r>
              <a:endParaRPr lang="en-US" b="1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232969" y="4391301"/>
            <a:ext cx="1800466" cy="1545967"/>
            <a:chOff x="6899895" y="1650867"/>
            <a:chExt cx="1800466" cy="1545967"/>
          </a:xfrm>
        </p:grpSpPr>
        <p:sp>
          <p:nvSpPr>
            <p:cNvPr id="10" name="Oval 9"/>
            <p:cNvSpPr/>
            <p:nvPr/>
          </p:nvSpPr>
          <p:spPr>
            <a:xfrm>
              <a:off x="6899895" y="1650867"/>
              <a:ext cx="1800466" cy="1545967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002428" y="2076408"/>
              <a:ext cx="147745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/>
                <a:t>‘Age Friendly’</a:t>
              </a:r>
            </a:p>
            <a:p>
              <a:pPr algn="ctr"/>
              <a:r>
                <a:rPr lang="en-US" b="1" dirty="0" smtClean="0"/>
                <a:t>Task Force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5812958" y="4383325"/>
            <a:ext cx="1881307" cy="1561918"/>
            <a:chOff x="4861313" y="5449843"/>
            <a:chExt cx="1881307" cy="1639193"/>
          </a:xfrm>
        </p:grpSpPr>
        <p:sp>
          <p:nvSpPr>
            <p:cNvPr id="30" name="Oval 29"/>
            <p:cNvSpPr/>
            <p:nvPr/>
          </p:nvSpPr>
          <p:spPr>
            <a:xfrm>
              <a:off x="4861313" y="5449843"/>
              <a:ext cx="1881307" cy="1639193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921855" y="5667812"/>
              <a:ext cx="176022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/>
                <a:t>Thematic</a:t>
              </a:r>
            </a:p>
            <a:p>
              <a:pPr algn="ctr"/>
              <a:r>
                <a:rPr lang="en-US" b="1" dirty="0" smtClean="0"/>
                <a:t>Sub-committees</a:t>
              </a:r>
            </a:p>
            <a:p>
              <a:pPr algn="ctr"/>
              <a:r>
                <a:rPr lang="en-US" b="1" dirty="0" smtClean="0"/>
                <a:t>(</a:t>
              </a:r>
              <a:r>
                <a:rPr lang="en-US" b="1" dirty="0" err="1" smtClean="0"/>
                <a:t>e.g</a:t>
              </a:r>
              <a:r>
                <a:rPr lang="en-US" b="1" dirty="0" smtClean="0"/>
                <a:t> housing </a:t>
              </a:r>
              <a:r>
                <a:rPr lang="en-US" b="1" dirty="0" err="1" smtClean="0"/>
                <a:t>etc</a:t>
              </a:r>
              <a:r>
                <a:rPr lang="en-US" b="1" dirty="0" smtClean="0"/>
                <a:t>)</a:t>
              </a:r>
            </a:p>
          </p:txBody>
        </p:sp>
      </p:grpSp>
      <p:sp>
        <p:nvSpPr>
          <p:cNvPr id="8" name="Left-Right Arrow 7"/>
          <p:cNvSpPr/>
          <p:nvPr/>
        </p:nvSpPr>
        <p:spPr>
          <a:xfrm rot="18023396">
            <a:off x="6433250" y="3540406"/>
            <a:ext cx="1069380" cy="486039"/>
          </a:xfrm>
          <a:prstGeom prst="left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6899015" y="1727411"/>
            <a:ext cx="4104593" cy="1874199"/>
            <a:chOff x="6442562" y="2607048"/>
            <a:chExt cx="2853783" cy="2045332"/>
          </a:xfrm>
        </p:grpSpPr>
        <p:sp>
          <p:nvSpPr>
            <p:cNvPr id="39" name="Oval 38"/>
            <p:cNvSpPr/>
            <p:nvPr/>
          </p:nvSpPr>
          <p:spPr>
            <a:xfrm>
              <a:off x="6442562" y="2607048"/>
              <a:ext cx="2853783" cy="204533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677171" y="3239447"/>
              <a:ext cx="238456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Stakeholders</a:t>
              </a:r>
            </a:p>
          </p:txBody>
        </p:sp>
      </p:grpSp>
      <p:sp>
        <p:nvSpPr>
          <p:cNvPr id="38" name="Left-Right Arrow 37"/>
          <p:cNvSpPr/>
          <p:nvPr/>
        </p:nvSpPr>
        <p:spPr>
          <a:xfrm rot="3400591">
            <a:off x="4329418" y="3556576"/>
            <a:ext cx="1060057" cy="486039"/>
          </a:xfrm>
          <a:prstGeom prst="left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Left-Right Arrow 47"/>
          <p:cNvSpPr/>
          <p:nvPr/>
        </p:nvSpPr>
        <p:spPr>
          <a:xfrm>
            <a:off x="5313791" y="2373536"/>
            <a:ext cx="1333811" cy="486039"/>
          </a:xfrm>
          <a:prstGeom prst="left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28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432</Words>
  <Application>Microsoft Office PowerPoint</Application>
  <PresentationFormat>Custom</PresentationFormat>
  <Paragraphs>112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Center on Health, Aging and Disability  (CHAD)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Woods, Jeffrey A</dc:creator>
  <cp:lastModifiedBy>Patrick.Harness</cp:lastModifiedBy>
  <cp:revision>64</cp:revision>
  <cp:lastPrinted>2015-10-19T17:38:47Z</cp:lastPrinted>
  <dcterms:created xsi:type="dcterms:W3CDTF">2015-09-30T21:26:10Z</dcterms:created>
  <dcterms:modified xsi:type="dcterms:W3CDTF">2015-10-23T13:47:44Z</dcterms:modified>
</cp:coreProperties>
</file>