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60" r:id="rId3"/>
    <p:sldId id="258" r:id="rId4"/>
    <p:sldId id="259" r:id="rId5"/>
    <p:sldId id="257" r:id="rId6"/>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366" y="66"/>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21C955-4C74-4E56-88F2-1DE6E83057BA}" type="datetimeFigureOut">
              <a:rPr lang="en-US" smtClean="0"/>
              <a:pPr/>
              <a:t>9/21/2010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E1FCA3-031B-44C2-B86C-5B0D36AB72D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4E1FCA3-031B-44C2-B86C-5B0D36AB72D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4E1FCA3-031B-44C2-B86C-5B0D36AB72D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4E1FCA3-031B-44C2-B86C-5B0D36AB72D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4E1FCA3-031B-44C2-B86C-5B0D36AB72D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4E1FCA3-031B-44C2-B86C-5B0D36AB72D4}"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F2D5F2C-CC9B-4962-A1DF-A2289399DB39}" type="datetimeFigureOut">
              <a:rPr lang="en-US" smtClean="0"/>
              <a:pPr/>
              <a:t>9/21/2010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2D5F2C-CC9B-4962-A1DF-A2289399DB39}" type="datetimeFigureOut">
              <a:rPr lang="en-US" smtClean="0"/>
              <a:pPr/>
              <a:t>9/21/2010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2D5F2C-CC9B-4962-A1DF-A2289399DB39}" type="datetimeFigureOut">
              <a:rPr lang="en-US" smtClean="0"/>
              <a:pPr/>
              <a:t>9/21/2010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F2D5F2C-CC9B-4962-A1DF-A2289399DB39}" type="datetimeFigureOut">
              <a:rPr lang="en-US" smtClean="0"/>
              <a:pPr/>
              <a:t>9/21/2010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F2D5F2C-CC9B-4962-A1DF-A2289399DB39}" type="datetimeFigureOut">
              <a:rPr lang="en-US" smtClean="0"/>
              <a:pPr/>
              <a:t>9/21/2010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F2D5F2C-CC9B-4962-A1DF-A2289399DB39}" type="datetimeFigureOut">
              <a:rPr lang="en-US" smtClean="0"/>
              <a:pPr/>
              <a:t>9/21/2010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2D5F2C-CC9B-4962-A1DF-A2289399DB39}" type="datetimeFigureOut">
              <a:rPr lang="en-US" smtClean="0"/>
              <a:pPr/>
              <a:t>9/21/2010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2D5F2C-CC9B-4962-A1DF-A2289399DB39}" type="datetimeFigureOut">
              <a:rPr lang="en-US" smtClean="0"/>
              <a:pPr/>
              <a:t>9/21/2010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2D5F2C-CC9B-4962-A1DF-A2289399DB39}" type="datetimeFigureOut">
              <a:rPr lang="en-US" smtClean="0"/>
              <a:pPr/>
              <a:t>9/21/2010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2D5F2C-CC9B-4962-A1DF-A2289399DB39}" type="datetimeFigureOut">
              <a:rPr lang="en-US" smtClean="0"/>
              <a:pPr/>
              <a:t>9/21/2010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2D5F2C-CC9B-4962-A1DF-A2289399DB39}" type="datetimeFigureOut">
              <a:rPr lang="en-US" smtClean="0"/>
              <a:pPr/>
              <a:t>9/21/2010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10D7A9-B8EE-478F-93D4-50C0F4B84EB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F2D5F2C-CC9B-4962-A1DF-A2289399DB39}" type="datetimeFigureOut">
              <a:rPr lang="en-US" smtClean="0"/>
              <a:pPr/>
              <a:t>9/21/2010</a:t>
            </a:fld>
            <a:endParaRPr lang="en-US"/>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F110D7A9-B8EE-478F-93D4-50C0F4B84EB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wmf"/><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Documents and Settings\BHINMAN\Local Settings\Temporary Internet Files\Content.IE5\YODK98LM\MC900078755[1].wmf"/>
          <p:cNvPicPr>
            <a:picLocks noChangeAspect="1" noChangeArrowheads="1"/>
          </p:cNvPicPr>
          <p:nvPr/>
        </p:nvPicPr>
        <p:blipFill>
          <a:blip r:embed="rId3" cstate="print"/>
          <a:srcRect/>
          <a:stretch>
            <a:fillRect/>
          </a:stretch>
        </p:blipFill>
        <p:spPr bwMode="auto">
          <a:xfrm>
            <a:off x="3733800" y="3886200"/>
            <a:ext cx="2667000" cy="4038600"/>
          </a:xfrm>
          <a:prstGeom prst="rect">
            <a:avLst/>
          </a:prstGeom>
          <a:ln>
            <a:noFill/>
          </a:ln>
          <a:effectLst>
            <a:outerShdw blurRad="292100" dist="139700" dir="2700000" algn="tl" rotWithShape="0">
              <a:srgbClr val="333333">
                <a:alpha val="65000"/>
              </a:srgbClr>
            </a:outerShdw>
          </a:effectLst>
        </p:spPr>
      </p:pic>
      <p:pic>
        <p:nvPicPr>
          <p:cNvPr id="1032" name="Picture 8" descr="C:\Documents and Settings\BHINMAN\Local Settings\Temporary Internet Files\Content.IE5\YODK98LM\MC900078758[1].wmf"/>
          <p:cNvPicPr>
            <a:picLocks noChangeAspect="1" noChangeArrowheads="1"/>
          </p:cNvPicPr>
          <p:nvPr/>
        </p:nvPicPr>
        <p:blipFill>
          <a:blip r:embed="rId4" cstate="print"/>
          <a:srcRect/>
          <a:stretch>
            <a:fillRect/>
          </a:stretch>
        </p:blipFill>
        <p:spPr bwMode="auto">
          <a:xfrm>
            <a:off x="4724400" y="1447801"/>
            <a:ext cx="1447799" cy="1453589"/>
          </a:xfrm>
          <a:prstGeom prst="rect">
            <a:avLst/>
          </a:prstGeom>
          <a:ln>
            <a:noFill/>
          </a:ln>
          <a:effectLst>
            <a:outerShdw blurRad="292100" dist="139700" dir="2700000" algn="tl" rotWithShape="0">
              <a:srgbClr val="333333">
                <a:alpha val="65000"/>
              </a:srgbClr>
            </a:outerShdw>
          </a:effectLst>
        </p:spPr>
      </p:pic>
      <p:pic>
        <p:nvPicPr>
          <p:cNvPr id="1034" name="Picture 10" descr="C:\Documents and Settings\BHINMAN\Local Settings\Temporary Internet Files\Content.IE5\SE35QQ56\MC900383582[1].wmf"/>
          <p:cNvPicPr>
            <a:picLocks noChangeAspect="1" noChangeArrowheads="1"/>
          </p:cNvPicPr>
          <p:nvPr/>
        </p:nvPicPr>
        <p:blipFill>
          <a:blip r:embed="rId5" cstate="print"/>
          <a:srcRect/>
          <a:stretch>
            <a:fillRect/>
          </a:stretch>
        </p:blipFill>
        <p:spPr bwMode="auto">
          <a:xfrm>
            <a:off x="457200" y="2133601"/>
            <a:ext cx="2057400" cy="2895600"/>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457200" y="1447800"/>
            <a:ext cx="3962400" cy="1323439"/>
          </a:xfrm>
          <a:prstGeom prst="rect">
            <a:avLst/>
          </a:prstGeom>
          <a:noFill/>
          <a:ln>
            <a:noFill/>
          </a:ln>
        </p:spPr>
        <p:txBody>
          <a:bodyPr wrap="square" rtlCol="0">
            <a:spAutoFit/>
          </a:bodyPr>
          <a:lstStyle/>
          <a:p>
            <a:pPr algn="ctr"/>
            <a:r>
              <a:rPr lang="en-US" sz="4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Mental Health and Aging:</a:t>
            </a:r>
            <a:endParaRPr lang="en-US" sz="4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5" name="TextBox 14"/>
          <p:cNvSpPr txBox="1"/>
          <p:nvPr/>
        </p:nvSpPr>
        <p:spPr>
          <a:xfrm>
            <a:off x="2514600" y="2743200"/>
            <a:ext cx="3886200" cy="1077218"/>
          </a:xfrm>
          <a:prstGeom prst="rect">
            <a:avLst/>
          </a:prstGeom>
          <a:noFill/>
          <a:ln>
            <a:noFill/>
          </a:ln>
        </p:spPr>
        <p:txBody>
          <a:bodyPr wrap="square" rtlCol="0">
            <a:spAutoFit/>
          </a:bodyPr>
          <a:lstStyle/>
          <a:p>
            <a:pPr algn="ctr"/>
            <a:r>
              <a:rPr lang="en-US" sz="32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Challenges, Choices and Solutions</a:t>
            </a:r>
            <a:endParaRPr lang="en-US" sz="32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8" name="TextBox 17"/>
          <p:cNvSpPr txBox="1"/>
          <p:nvPr/>
        </p:nvSpPr>
        <p:spPr>
          <a:xfrm>
            <a:off x="304800" y="304800"/>
            <a:ext cx="624840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auhaus 93" pitchFamily="82" charset="0"/>
              </a:rPr>
              <a:t>3</a:t>
            </a:r>
            <a:r>
              <a:rPr lang="en-US" sz="3600" b="1" baseline="300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auhaus 93" pitchFamily="82" charset="0"/>
              </a:rPr>
              <a:t>rd</a:t>
            </a:r>
            <a:r>
              <a:rPr lang="en-US"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auhaus 93" pitchFamily="82" charset="0"/>
              </a:rPr>
              <a:t> East Central Illinois Regional  Conference</a:t>
            </a:r>
            <a:endPar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auhaus 93" pitchFamily="82" charset="0"/>
            </a:endParaRPr>
          </a:p>
        </p:txBody>
      </p:sp>
      <p:sp>
        <p:nvSpPr>
          <p:cNvPr id="20" name="TextBox 19"/>
          <p:cNvSpPr txBox="1"/>
          <p:nvPr/>
        </p:nvSpPr>
        <p:spPr>
          <a:xfrm>
            <a:off x="304800" y="5029200"/>
            <a:ext cx="3352800" cy="3785652"/>
          </a:xfrm>
          <a:prstGeom prst="rect">
            <a:avLst/>
          </a:prstGeom>
          <a:noFill/>
        </p:spPr>
        <p:txBody>
          <a:bodyPr wrap="square" rtlCol="0">
            <a:spAutoFit/>
          </a:bodyPr>
          <a:lstStyle/>
          <a:p>
            <a:r>
              <a:rPr lang="en-US" sz="2000" dirty="0" smtClean="0"/>
              <a:t>October 27, 2010</a:t>
            </a:r>
          </a:p>
          <a:p>
            <a:r>
              <a:rPr lang="en-US" sz="2000" dirty="0" smtClean="0"/>
              <a:t>8:30 AM-4:00 PM</a:t>
            </a:r>
          </a:p>
          <a:p>
            <a:r>
              <a:rPr lang="en-US" sz="2000" dirty="0" smtClean="0"/>
              <a:t>Holiday Inn</a:t>
            </a:r>
          </a:p>
          <a:p>
            <a:r>
              <a:rPr lang="en-US" sz="2000" dirty="0" smtClean="0"/>
              <a:t>1001 Killarney St.,  Urbana, IL</a:t>
            </a:r>
          </a:p>
          <a:p>
            <a:endParaRPr lang="en-US" sz="2000" dirty="0" smtClean="0"/>
          </a:p>
          <a:p>
            <a:r>
              <a:rPr lang="en-US" sz="2000" dirty="0" smtClean="0"/>
              <a:t>Keynote Speakers:</a:t>
            </a:r>
          </a:p>
          <a:p>
            <a:r>
              <a:rPr lang="en-US" sz="2000" dirty="0" smtClean="0"/>
              <a:t>Anne Robin, MD</a:t>
            </a:r>
          </a:p>
          <a:p>
            <a:r>
              <a:rPr lang="en-US" sz="2000" dirty="0" smtClean="0"/>
              <a:t>Ruth Bixby, MA, OTR/L</a:t>
            </a:r>
          </a:p>
          <a:p>
            <a:r>
              <a:rPr lang="en-US" sz="2000" dirty="0" smtClean="0"/>
              <a:t>Patrick McGrath, Ph D</a:t>
            </a:r>
          </a:p>
          <a:p>
            <a:endParaRPr lang="en-US" sz="2000" dirty="0" smtClean="0"/>
          </a:p>
          <a:p>
            <a:r>
              <a:rPr lang="en-US" sz="2000" dirty="0" smtClean="0"/>
              <a:t>  </a:t>
            </a:r>
          </a:p>
          <a:p>
            <a:r>
              <a:rPr lang="en-US" sz="2000" dirty="0" smtClean="0"/>
              <a:t> </a:t>
            </a:r>
          </a:p>
        </p:txBody>
      </p:sp>
      <p:sp>
        <p:nvSpPr>
          <p:cNvPr id="21" name="TextBox 20"/>
          <p:cNvSpPr txBox="1"/>
          <p:nvPr/>
        </p:nvSpPr>
        <p:spPr>
          <a:xfrm>
            <a:off x="4267200" y="6477000"/>
            <a:ext cx="1981200" cy="923330"/>
          </a:xfrm>
          <a:prstGeom prst="rect">
            <a:avLst/>
          </a:prstGeom>
          <a:noFill/>
        </p:spPr>
        <p:txBody>
          <a:bodyPr wrap="square" rtlCol="0">
            <a:spAutoFit/>
          </a:bodyPr>
          <a:lstStyle/>
          <a:p>
            <a:pPr algn="ctr"/>
            <a:r>
              <a:rPr lang="en-US" b="1" dirty="0" smtClean="0"/>
              <a:t>Continuing Education Hours Available </a:t>
            </a:r>
            <a:endParaRPr lang="en-US" dirty="0"/>
          </a:p>
        </p:txBody>
      </p:sp>
      <p:sp>
        <p:nvSpPr>
          <p:cNvPr id="14" name="TextBox 13"/>
          <p:cNvSpPr txBox="1"/>
          <p:nvPr/>
        </p:nvSpPr>
        <p:spPr>
          <a:xfrm>
            <a:off x="304800" y="8001000"/>
            <a:ext cx="6172200" cy="1015663"/>
          </a:xfrm>
          <a:prstGeom prst="rect">
            <a:avLst/>
          </a:prstGeom>
          <a:noFill/>
        </p:spPr>
        <p:txBody>
          <a:bodyPr wrap="square" rtlCol="0">
            <a:spAutoFit/>
          </a:bodyPr>
          <a:lstStyle/>
          <a:p>
            <a:pPr algn="ctr"/>
            <a:r>
              <a:rPr lang="en-US" sz="1200" b="1" dirty="0" smtClean="0"/>
              <a:t>Conference Sponsors: </a:t>
            </a:r>
            <a:r>
              <a:rPr lang="en-US" sz="1200" dirty="0" smtClean="0"/>
              <a:t> </a:t>
            </a:r>
          </a:p>
          <a:p>
            <a:r>
              <a:rPr lang="en-US" sz="1200" dirty="0" smtClean="0"/>
              <a:t>Lumpkin Family Foundation, Illinois Mental Health and Aging Coalition, East Central Illinois Area Agency on Aging, </a:t>
            </a:r>
            <a:r>
              <a:rPr lang="en-US" sz="1200" dirty="0" err="1" smtClean="0"/>
              <a:t>Addus</a:t>
            </a:r>
            <a:r>
              <a:rPr lang="en-US" sz="1200" dirty="0" smtClean="0"/>
              <a:t> Healthcare, Inc., Moultrie County Counseling Center, </a:t>
            </a:r>
            <a:r>
              <a:rPr lang="en-US" sz="1200" dirty="0" smtClean="0"/>
              <a:t>and </a:t>
            </a:r>
            <a:r>
              <a:rPr lang="en-US" sz="1200" dirty="0" smtClean="0"/>
              <a:t>cooperative assistance from Department of Human Services Division of Mental Health.  </a:t>
            </a:r>
          </a:p>
          <a:p>
            <a:r>
              <a:rPr lang="en-US" sz="1200" dirty="0" smtClean="0"/>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0" y="304800"/>
            <a:ext cx="4038600" cy="381000"/>
          </a:xfrm>
          <a:prstGeom prst="rect">
            <a:avLst/>
          </a:prstGeom>
          <a:noFill/>
        </p:spPr>
        <p:txBody>
          <a:bodyPr wrap="square" rtlCol="0">
            <a:spAutoFit/>
          </a:bodyPr>
          <a:lstStyle/>
          <a:p>
            <a:pPr algn="ctr"/>
            <a:r>
              <a:rPr lang="en-US" dirty="0" smtClean="0"/>
              <a:t>Break out Session Choices </a:t>
            </a:r>
            <a:endParaRPr lang="en-US" dirty="0"/>
          </a:p>
        </p:txBody>
      </p:sp>
      <p:sp>
        <p:nvSpPr>
          <p:cNvPr id="3" name="TextBox 2"/>
          <p:cNvSpPr txBox="1"/>
          <p:nvPr/>
        </p:nvSpPr>
        <p:spPr>
          <a:xfrm>
            <a:off x="838200" y="685800"/>
            <a:ext cx="4800600" cy="7109639"/>
          </a:xfrm>
          <a:prstGeom prst="rect">
            <a:avLst/>
          </a:prstGeom>
          <a:noFill/>
        </p:spPr>
        <p:txBody>
          <a:bodyPr wrap="square" rtlCol="0">
            <a:spAutoFit/>
          </a:bodyPr>
          <a:lstStyle/>
          <a:p>
            <a:r>
              <a:rPr lang="en-US" sz="1400" dirty="0" smtClean="0"/>
              <a:t>Morning Sessions  </a:t>
            </a:r>
            <a:r>
              <a:rPr lang="en-US" sz="1200" dirty="0" smtClean="0"/>
              <a:t>(Choose One)</a:t>
            </a:r>
            <a:endParaRPr lang="en-US" sz="1400" dirty="0" smtClean="0"/>
          </a:p>
          <a:p>
            <a:endParaRPr lang="en-US" sz="1400" dirty="0" smtClean="0"/>
          </a:p>
          <a:p>
            <a:pPr marL="342900" indent="-342900"/>
            <a:r>
              <a:rPr lang="en-US" sz="1400" b="1" dirty="0" smtClean="0"/>
              <a:t>A) Elder Abuse </a:t>
            </a:r>
            <a:r>
              <a:rPr lang="en-US" sz="1400" dirty="0" smtClean="0"/>
              <a:t>– Holly A. </a:t>
            </a:r>
            <a:r>
              <a:rPr lang="en-US" sz="1400" dirty="0" err="1" smtClean="0"/>
              <a:t>Zielke</a:t>
            </a:r>
            <a:r>
              <a:rPr lang="en-US" sz="1400" dirty="0" smtClean="0"/>
              <a:t>, Program Coordinator, Illinois Department on Aging.  </a:t>
            </a:r>
            <a:r>
              <a:rPr lang="en-US" sz="1200" i="1" dirty="0" smtClean="0"/>
              <a:t>This program will increase understanding regarding Elder Abuse and Neglect and the Law.  Information will be given regarding the cycles of elder abuse and neglect and increase awareness of the psychosocial and medical needs of elder abuse victims.  Case reporting and intervention strategies will also be part of this informative presentation. </a:t>
            </a:r>
          </a:p>
          <a:p>
            <a:pPr marL="228600" indent="-228600"/>
            <a:r>
              <a:rPr lang="en-US" sz="1400" b="1" dirty="0" smtClean="0"/>
              <a:t>B) Delirium in the Elderly Population- </a:t>
            </a:r>
            <a:r>
              <a:rPr lang="en-US" sz="1400" dirty="0" err="1" smtClean="0"/>
              <a:t>Nazneen</a:t>
            </a:r>
            <a:r>
              <a:rPr lang="en-US" sz="1400" dirty="0" smtClean="0"/>
              <a:t> </a:t>
            </a:r>
            <a:r>
              <a:rPr lang="en-US" sz="1400" dirty="0" err="1" smtClean="0"/>
              <a:t>Hashmi</a:t>
            </a:r>
            <a:r>
              <a:rPr lang="en-US" sz="1400" dirty="0" smtClean="0"/>
              <a:t>, MD,          Geriatric Hospitalist, Associate Director of Geriatric   Fellowship, Carle Hospital, Urbana, IL. </a:t>
            </a:r>
            <a:r>
              <a:rPr lang="en-US" sz="1200" i="1" dirty="0" smtClean="0"/>
              <a:t>This program will describe the causes and incidents of delirium in older adults.  Participants will increase their understanding of the complex but common issue being faced by our client.</a:t>
            </a:r>
          </a:p>
          <a:p>
            <a:pPr marL="228600" indent="-228600">
              <a:buAutoNum type="alphaUcParenR"/>
            </a:pPr>
            <a:endParaRPr lang="en-US" sz="1200" i="1" dirty="0" smtClean="0"/>
          </a:p>
          <a:p>
            <a:pPr marL="228600" indent="-228600"/>
            <a:r>
              <a:rPr lang="en-US" sz="1400" dirty="0" smtClean="0"/>
              <a:t>Afternoon Sessions  (</a:t>
            </a:r>
            <a:r>
              <a:rPr lang="en-US" sz="1200" dirty="0" smtClean="0"/>
              <a:t>Choose one)</a:t>
            </a:r>
            <a:endParaRPr lang="en-US" sz="1400" dirty="0" smtClean="0"/>
          </a:p>
          <a:p>
            <a:pPr marL="228600" indent="-228600"/>
            <a:endParaRPr lang="en-US" sz="1400" dirty="0" smtClean="0"/>
          </a:p>
          <a:p>
            <a:pPr marL="342900" indent="-342900">
              <a:buAutoNum type="alphaUcParenR"/>
            </a:pPr>
            <a:r>
              <a:rPr lang="en-US" sz="1400" b="1" dirty="0" smtClean="0"/>
              <a:t>Comprehensive Care Coordination Panel- </a:t>
            </a:r>
            <a:r>
              <a:rPr lang="en-US" sz="1400" dirty="0" smtClean="0"/>
              <a:t>Susan Real, Program Planning Specialist, ECIAAA, Joel  Abramowitz, LCSW, DCSW, IDHS, Melissa Cronin, MS, LCPC, CRC, Care Manager, Age Wise Care Management. </a:t>
            </a:r>
            <a:r>
              <a:rPr lang="en-US" sz="1200" i="1" dirty="0" smtClean="0"/>
              <a:t>How do we all work together for the best possible care for clients? Aging and Mental Health workers working hand in hand.  Participants will learn what we have to offer each other and how to efficiently access services for our clients. </a:t>
            </a:r>
          </a:p>
          <a:p>
            <a:pPr marL="342900" indent="-342900"/>
            <a:r>
              <a:rPr lang="en-US" sz="1400" b="1" dirty="0" smtClean="0"/>
              <a:t>B)     Depression 201-</a:t>
            </a:r>
            <a:r>
              <a:rPr lang="en-US" sz="1400" dirty="0" smtClean="0"/>
              <a:t>Sheila M. Greuel, BS, MHP, Community Support Specialist, Amanda </a:t>
            </a:r>
            <a:r>
              <a:rPr lang="en-US" sz="1400" dirty="0" err="1" smtClean="0"/>
              <a:t>Messinger</a:t>
            </a:r>
            <a:r>
              <a:rPr lang="en-US" sz="1400" dirty="0" smtClean="0"/>
              <a:t>, BS, MHP Moultrie County Counseling Center. </a:t>
            </a:r>
            <a:r>
              <a:rPr lang="en-US" sz="1200" i="1" dirty="0" smtClean="0"/>
              <a:t>Depression has similarities and differences in the older population.  Learn how to identify  symptoms of this debilitating illness that changes the lives of our clients and threatens their independence.  It is NOT a normal part of aging and older clients CAN and Do recover!</a:t>
            </a:r>
            <a:endParaRPr lang="en-US" sz="1400" b="1" dirty="0" smtClean="0"/>
          </a:p>
          <a:p>
            <a:pPr marL="228600" indent="-228600"/>
            <a:endParaRPr lang="en-US" sz="1400" dirty="0" smtClean="0"/>
          </a:p>
          <a:p>
            <a:pPr marL="228600" indent="-228600"/>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Rectangle 5"/>
          <p:cNvSpPr>
            <a:spLocks noChangeArrowheads="1"/>
          </p:cNvSpPr>
          <p:nvPr/>
        </p:nvSpPr>
        <p:spPr bwMode="auto">
          <a:xfrm>
            <a:off x="0" y="5638800"/>
            <a:ext cx="6858000" cy="1815882"/>
          </a:xfrm>
          <a:prstGeom prst="rect">
            <a:avLst/>
          </a:prstGeom>
          <a:noFill/>
          <a:ln>
            <a:noFill/>
            <a:headEnd/>
            <a:tailEnd/>
          </a:ln>
        </p:spPr>
        <p:style>
          <a:lnRef idx="2">
            <a:schemeClr val="dk1"/>
          </a:lnRef>
          <a:fillRef idx="1">
            <a:schemeClr val="lt1"/>
          </a:fillRef>
          <a:effectRef idx="0">
            <a:schemeClr val="dk1"/>
          </a:effectRef>
          <a:fontRef idx="minor">
            <a:schemeClr val="dk1"/>
          </a:fontRef>
        </p:style>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00000"/>
                </a:solidFill>
                <a:effectLst/>
                <a:latin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00000"/>
                </a:solidFill>
                <a:effectLst/>
                <a:latin typeface="Times New Roman" pitchFamily="18" charset="0"/>
              </a:rPr>
              <a:t>    General Session</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rPr>
              <a:t>   OCD: Hoarding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Presented by</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00000"/>
                </a:solidFill>
                <a:effectLst/>
                <a:latin typeface="Times New Roman" pitchFamily="18" charset="0"/>
              </a:rPr>
              <a:t>Dr. Patrick McGrath, Ph.D.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Director, Alexian Brothers Center for Anxiety and Obsessive Compulsive Disorders,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Alexian Behavioral Health Hospital.</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With over two million hoarders in the United States alone, opportunities present to treat individuals with hoarding.</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This presentation will focus on how to quickly identify hoarding and then what options are available</a:t>
            </a:r>
            <a:br>
              <a:rPr kumimoji="0" lang="en-US" sz="1000" b="0" i="0" u="none" strike="noStrike" cap="none" normalizeH="0" baseline="0" dirty="0" smtClean="0">
                <a:ln>
                  <a:noFill/>
                </a:ln>
                <a:solidFill>
                  <a:srgbClr val="000000"/>
                </a:solidFill>
                <a:effectLst/>
                <a:latin typeface="Times New Roman" pitchFamily="18" charset="0"/>
              </a:rPr>
            </a:br>
            <a:r>
              <a:rPr kumimoji="0" lang="en-US" sz="1000" b="0" i="0" u="none" strike="noStrike" cap="none" normalizeH="0" baseline="0" dirty="0" smtClean="0">
                <a:ln>
                  <a:noFill/>
                </a:ln>
                <a:solidFill>
                  <a:srgbClr val="000000"/>
                </a:solidFill>
                <a:effectLst/>
                <a:latin typeface="Times New Roman" pitchFamily="18" charset="0"/>
              </a:rPr>
              <a:t>for treatment.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endParaRPr>
          </a:p>
        </p:txBody>
      </p:sp>
      <p:sp>
        <p:nvSpPr>
          <p:cNvPr id="19458" name="Text Box 2"/>
          <p:cNvSpPr txBox="1">
            <a:spLocks noChangeArrowheads="1"/>
          </p:cNvSpPr>
          <p:nvPr/>
        </p:nvSpPr>
        <p:spPr bwMode="auto">
          <a:xfrm>
            <a:off x="457200" y="1524000"/>
            <a:ext cx="6019800" cy="2286000"/>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00000"/>
                </a:solidFill>
                <a:effectLst/>
                <a:latin typeface="Times New Roman" pitchFamily="18" charset="0"/>
              </a:rPr>
              <a:t>General Session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rPr>
              <a:t>“Identification and Interventions for Addictions in the Older Population: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rPr>
              <a:t>Challenges &amp; Opportunities”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Presented by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00000"/>
                </a:solidFill>
                <a:effectLst/>
                <a:latin typeface="Times New Roman" pitchFamily="18" charset="0"/>
              </a:rPr>
              <a:t>Dr. Anne Robin, MD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Certified by the American Society for Addiction Medicine and the Board of Family Practitioners.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Carle Physician’s Group.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Dr Robin has practiced addictions medicine for 30 years.  As substance abuse and addictions are often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hidden in the older population, intervention and treatment can make the difference in quality of life and care issues for the individual and family.  This presentation will provide the professionals working with older adults resources to discover options for assistance for their client. </a:t>
            </a:r>
            <a:endParaRPr kumimoji="0" lang="en-US" sz="1800" b="0" i="0" u="none" strike="noStrike" cap="none" normalizeH="0" baseline="0" dirty="0" smtClean="0">
              <a:ln>
                <a:noFill/>
              </a:ln>
              <a:solidFill>
                <a:schemeClr val="tx1"/>
              </a:solidFill>
              <a:effectLst/>
              <a:latin typeface="Arial" pitchFamily="34" charset="0"/>
            </a:endParaRPr>
          </a:p>
        </p:txBody>
      </p:sp>
      <p:sp>
        <p:nvSpPr>
          <p:cNvPr id="19459" name="Rectangle 3"/>
          <p:cNvSpPr>
            <a:spLocks noChangeArrowheads="1"/>
          </p:cNvSpPr>
          <p:nvPr/>
        </p:nvSpPr>
        <p:spPr bwMode="auto">
          <a:xfrm>
            <a:off x="0" y="228600"/>
            <a:ext cx="6858000" cy="1200329"/>
          </a:xfrm>
          <a:prstGeom prst="rect">
            <a:avLst/>
          </a:prstGeom>
          <a:noFill/>
          <a:ln>
            <a:noFill/>
            <a:headEnd/>
            <a:tailEnd/>
          </a:ln>
        </p:spPr>
        <p:style>
          <a:lnRef idx="2">
            <a:schemeClr val="dk1"/>
          </a:lnRef>
          <a:fillRef idx="1">
            <a:schemeClr val="lt1"/>
          </a:fillRef>
          <a:effectRef idx="0">
            <a:schemeClr val="dk1"/>
          </a:effectRef>
          <a:fontRef idx="minor">
            <a:schemeClr val="dk1"/>
          </a:fontRef>
        </p:style>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00000"/>
                </a:solidFill>
                <a:effectLst/>
                <a:latin typeface="Lucida Fax" pitchFamily="18" charset="0"/>
              </a:rPr>
              <a:t>**Welcome and Introductions**</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Lucida Sans" pitchFamily="34"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strike="noStrike" cap="none" normalizeH="0" baseline="0" dirty="0" smtClean="0">
                <a:ln>
                  <a:noFill/>
                </a:ln>
                <a:solidFill>
                  <a:srgbClr val="000000"/>
                </a:solidFill>
                <a:effectLst/>
                <a:latin typeface="Lucida Fax" pitchFamily="18" charset="0"/>
              </a:rPr>
              <a:t>Illinois Mental Health and Aging Coalition </a:t>
            </a:r>
            <a:endParaRPr kumimoji="0" lang="en-US" sz="1200"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Lucida Sans" pitchFamily="34"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Lucida Sans" pitchFamily="34" charset="0"/>
              </a:rPr>
              <a:t>Linda Warner, Ed. M., QMHP</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Lucida Sans" pitchFamily="34" charset="0"/>
              </a:rPr>
              <a:t>President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endParaRPr>
          </a:p>
        </p:txBody>
      </p:sp>
      <p:sp>
        <p:nvSpPr>
          <p:cNvPr id="19460" name="Rectangle 4"/>
          <p:cNvSpPr>
            <a:spLocks noChangeArrowheads="1"/>
          </p:cNvSpPr>
          <p:nvPr/>
        </p:nvSpPr>
        <p:spPr bwMode="auto">
          <a:xfrm>
            <a:off x="685800" y="3581401"/>
            <a:ext cx="5885394" cy="2554545"/>
          </a:xfrm>
          <a:prstGeom prst="rect">
            <a:avLst/>
          </a:prstGeom>
          <a:noFill/>
          <a:ln>
            <a:noFill/>
            <a:headEnd/>
            <a:tailEnd/>
          </a:ln>
        </p:spPr>
        <p:style>
          <a:lnRef idx="2">
            <a:schemeClr val="dk1"/>
          </a:lnRef>
          <a:fillRef idx="1">
            <a:schemeClr val="lt1"/>
          </a:fillRef>
          <a:effectRef idx="0">
            <a:schemeClr val="dk1"/>
          </a:effectRef>
          <a:fontRef idx="minor">
            <a:schemeClr val="dk1"/>
          </a:fontRef>
        </p:style>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00000"/>
                </a:solidFill>
                <a:effectLst/>
                <a:latin typeface="Times New Roman" pitchFamily="18" charset="0"/>
              </a:rPr>
              <a:t>Luncheon presentation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rPr>
              <a:t>“Aging Professionally”: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rPr>
              <a:t>Secrets to Growing Older, Keeping Your Sanity and Taking Care of Yourself as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imes New Roman" pitchFamily="18" charset="0"/>
              </a:rPr>
              <a:t>You Continue to Take Care of Others in Both Your Professional and Personal Life.</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Presented by</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r>
              <a:rPr kumimoji="0" lang="en-US" sz="1200" b="1" i="0" u="none" strike="noStrike" cap="none" normalizeH="0" baseline="0" dirty="0" smtClean="0">
                <a:ln>
                  <a:noFill/>
                </a:ln>
                <a:solidFill>
                  <a:srgbClr val="000000"/>
                </a:solidFill>
                <a:effectLst/>
                <a:latin typeface="Times New Roman" pitchFamily="18" charset="0"/>
              </a:rPr>
              <a:t>Ruth J. Bixby, MA, OTR/L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Director, Occupational Therapy Assistant Program Lincoln Land Community College</a:t>
            </a:r>
          </a:p>
          <a:p>
            <a:pPr marL="0" marR="0" lvl="0" indent="0" algn="ctr" defTabSz="914400" rtl="0" eaLnBrk="0" fontAlgn="base" latinLnBrk="0" hangingPunct="0">
              <a:lnSpc>
                <a:spcPct val="100000"/>
              </a:lnSpc>
              <a:spcBef>
                <a:spcPct val="0"/>
              </a:spcBef>
              <a:spcAft>
                <a:spcPct val="0"/>
              </a:spcAft>
              <a:buClrTx/>
              <a:buSzTx/>
              <a:buFontTx/>
              <a:buNone/>
              <a:tabLst/>
            </a:pPr>
            <a:r>
              <a:rPr lang="en-US" sz="1000" dirty="0" smtClean="0">
                <a:solidFill>
                  <a:srgbClr val="000000"/>
                </a:solidFill>
                <a:latin typeface="Times New Roman" pitchFamily="18" charset="0"/>
              </a:rPr>
              <a:t>Focusing on the notion that “life is not a dress rehearsal” (author unknown).  This address will provide conference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attendees</a:t>
            </a:r>
            <a:r>
              <a:rPr kumimoji="0" lang="en-US" sz="1000" b="0" i="0" u="none" strike="noStrike" cap="none" normalizeH="0" dirty="0" smtClean="0">
                <a:ln>
                  <a:noFill/>
                </a:ln>
                <a:solidFill>
                  <a:srgbClr val="000000"/>
                </a:solidFill>
                <a:effectLst/>
                <a:latin typeface="Times New Roman" pitchFamily="18" charset="0"/>
              </a:rPr>
              <a:t> with both a professional and personal perspective on aging using humor, poetry, props, </a:t>
            </a:r>
          </a:p>
          <a:p>
            <a:pPr marL="0" marR="0" lvl="0" indent="0" algn="ctr" defTabSz="914400" rtl="0" eaLnBrk="0" fontAlgn="base" latinLnBrk="0" hangingPunct="0">
              <a:lnSpc>
                <a:spcPct val="100000"/>
              </a:lnSpc>
              <a:spcBef>
                <a:spcPct val="0"/>
              </a:spcBef>
              <a:spcAft>
                <a:spcPct val="0"/>
              </a:spcAft>
              <a:buClrTx/>
              <a:buSzTx/>
              <a:buFontTx/>
              <a:buNone/>
              <a:tabLst/>
            </a:pPr>
            <a:r>
              <a:rPr lang="en-US" sz="1000" dirty="0" smtClean="0">
                <a:solidFill>
                  <a:srgbClr val="000000"/>
                </a:solidFill>
                <a:latin typeface="Times New Roman" pitchFamily="18" charset="0"/>
              </a:rPr>
              <a:t>and whatever else it takes to help people relax, enjoy their days and remain positive in their work</a:t>
            </a:r>
          </a:p>
          <a:p>
            <a:pPr marL="0" marR="0" lvl="0" indent="0" algn="ctr" defTabSz="914400" rtl="0" eaLnBrk="0" fontAlgn="base" latinLnBrk="0" hangingPunct="0">
              <a:lnSpc>
                <a:spcPct val="100000"/>
              </a:lnSpc>
              <a:spcBef>
                <a:spcPct val="0"/>
              </a:spcBef>
              <a:spcAft>
                <a:spcPct val="0"/>
              </a:spcAft>
              <a:buClrTx/>
              <a:buSzTx/>
              <a:buFontTx/>
              <a:buNone/>
              <a:tabLst/>
            </a:pPr>
            <a:r>
              <a:rPr lang="en-US" sz="1000" dirty="0" smtClean="0">
                <a:solidFill>
                  <a:srgbClr val="000000"/>
                </a:solidFill>
                <a:latin typeface="Times New Roman" pitchFamily="18" charset="0"/>
              </a:rPr>
              <a:t>and daily lives.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000" b="0" i="0" u="none" strike="noStrike" cap="none" normalizeH="0" dirty="0" smtClean="0">
              <a:ln>
                <a:noFill/>
              </a:ln>
              <a:solidFill>
                <a:srgbClr val="000000"/>
              </a:solidFill>
              <a:effectLst/>
              <a:latin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000" b="0" i="0" u="none" strike="noStrike" cap="none" normalizeH="0" dirty="0" smtClean="0">
              <a:ln>
                <a:noFill/>
              </a:ln>
              <a:solidFill>
                <a:srgbClr val="000000"/>
              </a:solidFill>
              <a:effectLst/>
              <a:latin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endParaRPr>
          </a:p>
        </p:txBody>
      </p:sp>
      <p:sp>
        <p:nvSpPr>
          <p:cNvPr id="19462" name="Rectangle 6"/>
          <p:cNvSpPr>
            <a:spLocks noChangeArrowheads="1"/>
          </p:cNvSpPr>
          <p:nvPr/>
        </p:nvSpPr>
        <p:spPr bwMode="auto">
          <a:xfrm>
            <a:off x="1371600" y="7220396"/>
            <a:ext cx="4399409" cy="1923604"/>
          </a:xfrm>
          <a:prstGeom prst="rect">
            <a:avLst/>
          </a:prstGeom>
          <a:noFill/>
          <a:ln>
            <a:noFill/>
            <a:headEnd/>
            <a:tailEnd/>
          </a:ln>
        </p:spPr>
        <p:style>
          <a:lnRef idx="2">
            <a:schemeClr val="dk1"/>
          </a:lnRef>
          <a:fillRef idx="1">
            <a:schemeClr val="lt1"/>
          </a:fillRef>
          <a:effectRef idx="0">
            <a:schemeClr val="dk1"/>
          </a:effectRef>
          <a:fontRef idx="minor">
            <a:schemeClr val="dk1"/>
          </a:fontRef>
        </p:style>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sng" strike="noStrike" cap="none" normalizeH="0" baseline="0" dirty="0" smtClean="0">
                <a:ln>
                  <a:noFill/>
                </a:ln>
                <a:solidFill>
                  <a:srgbClr val="000000"/>
                </a:solidFill>
                <a:effectLst/>
                <a:latin typeface="Lucida Fax" pitchFamily="18" charset="0"/>
              </a:rPr>
              <a:t>Exhibit area in the Atrium</a:t>
            </a:r>
            <a:r>
              <a:rPr kumimoji="0" lang="en-US" b="1" i="0" u="sng" strike="noStrike" cap="none" normalizeH="0" baseline="0" dirty="0" smtClean="0">
                <a:ln>
                  <a:noFill/>
                </a:ln>
                <a:solidFill>
                  <a:srgbClr val="000000"/>
                </a:solidFill>
                <a:effectLst/>
                <a:latin typeface="Lucida Console" pitchFamily="49" charset="0"/>
              </a:rPr>
              <a:t> </a:t>
            </a:r>
            <a:endParaRPr kumimoji="0" lang="en-US"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rgbClr val="000000"/>
                </a:solidFill>
                <a:effectLst/>
                <a:latin typeface="Lucida Sans" pitchFamily="34" charset="0"/>
              </a:rPr>
              <a:t>30+ </a:t>
            </a:r>
            <a:r>
              <a:rPr kumimoji="0" lang="en-US" sz="1100" b="0" i="0" u="none" strike="noStrike" cap="none" normalizeH="0" baseline="0" dirty="0" smtClean="0">
                <a:ln>
                  <a:noFill/>
                </a:ln>
                <a:solidFill>
                  <a:srgbClr val="000000"/>
                </a:solidFill>
                <a:effectLst/>
                <a:latin typeface="Lucida Sans" pitchFamily="34" charset="0"/>
              </a:rPr>
              <a:t>information booths offering information of </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00000"/>
                </a:solidFill>
                <a:effectLst/>
                <a:latin typeface="Lucida Sans" pitchFamily="34" charset="0"/>
              </a:rPr>
              <a:t>services available for older adults in </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00000"/>
                </a:solidFill>
                <a:effectLst/>
                <a:latin typeface="Lucida Sans" pitchFamily="34" charset="0"/>
              </a:rPr>
              <a:t>East Central Illinois </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Lucida Sans" pitchFamily="34"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1" u="none" strike="noStrike" cap="none" normalizeH="0" baseline="0" dirty="0" smtClean="0">
                <a:ln>
                  <a:noFill/>
                </a:ln>
                <a:solidFill>
                  <a:srgbClr val="000000"/>
                </a:solidFill>
                <a:effectLst/>
                <a:latin typeface="Lucida Sans" pitchFamily="34" charset="0"/>
              </a:rPr>
              <a:t>Morning and Afternoon Snacks provided in Salon Hallway</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100" b="0" i="1" u="none" strike="noStrike" cap="none" normalizeH="0" baseline="0" dirty="0" smtClean="0">
                <a:ln>
                  <a:noFill/>
                </a:ln>
                <a:solidFill>
                  <a:srgbClr val="000000"/>
                </a:solidFill>
                <a:effectLst/>
                <a:latin typeface="Lucida Sans" pitchFamily="34" charset="0"/>
              </a:rPr>
              <a:t> </a:t>
            </a:r>
            <a:endParaRPr kumimoji="0" lang="en-US" sz="8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endParaRPr>
          </a:p>
        </p:txBody>
      </p:sp>
      <p:pic>
        <p:nvPicPr>
          <p:cNvPr id="7" name="Picture 8" descr="C:\Documents and Settings\BHINMAN\Local Settings\Temporary Internet Files\Content.IE5\YODK98LM\MC900078758[1].wmf"/>
          <p:cNvPicPr>
            <a:picLocks noChangeAspect="1" noChangeArrowheads="1"/>
          </p:cNvPicPr>
          <p:nvPr/>
        </p:nvPicPr>
        <p:blipFill>
          <a:blip r:embed="rId3" cstate="print"/>
          <a:srcRect/>
          <a:stretch>
            <a:fillRect/>
          </a:stretch>
        </p:blipFill>
        <p:spPr bwMode="auto">
          <a:xfrm>
            <a:off x="457200" y="5410200"/>
            <a:ext cx="990600" cy="99456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900" y="304800"/>
            <a:ext cx="6172200" cy="1754326"/>
          </a:xfrm>
          <a:prstGeom prst="rect">
            <a:avLst/>
          </a:prstGeom>
          <a:noFill/>
        </p:spPr>
        <p:txBody>
          <a:bodyPr wrap="square" rtlCol="0">
            <a:spAutoFit/>
          </a:bodyPr>
          <a:lstStyle/>
          <a:p>
            <a:pPr algn="ctr"/>
            <a:r>
              <a:rPr lang="en-US" b="1" u="sng" dirty="0" smtClean="0"/>
              <a:t>Registration Form</a:t>
            </a:r>
          </a:p>
          <a:p>
            <a:pPr algn="ctr"/>
            <a:endParaRPr lang="en-US" b="1" u="sng" dirty="0" smtClean="0"/>
          </a:p>
          <a:p>
            <a:r>
              <a:rPr lang="en-US" sz="1200" dirty="0" smtClean="0"/>
              <a:t>Name/Title:____________________________________________________________________</a:t>
            </a:r>
          </a:p>
          <a:p>
            <a:r>
              <a:rPr lang="en-US" sz="1200" dirty="0" smtClean="0"/>
              <a:t>Agency/Organization:_____________________________________________________________</a:t>
            </a:r>
          </a:p>
          <a:p>
            <a:r>
              <a:rPr lang="en-US" sz="1200" dirty="0" smtClean="0"/>
              <a:t>Address:_______________________________________________________________________</a:t>
            </a:r>
          </a:p>
          <a:p>
            <a:r>
              <a:rPr lang="en-US" sz="1200" dirty="0" smtClean="0"/>
              <a:t>	Street		City		State	Zip</a:t>
            </a:r>
          </a:p>
          <a:p>
            <a:r>
              <a:rPr lang="en-US" sz="1200" dirty="0" smtClean="0"/>
              <a:t>Telephone #:___________________ 	Fax#:____________________</a:t>
            </a:r>
          </a:p>
          <a:p>
            <a:r>
              <a:rPr lang="en-US" sz="1200" dirty="0" smtClean="0"/>
              <a:t>Email:_________________________</a:t>
            </a:r>
            <a:endParaRPr lang="en-US" sz="1200" dirty="0"/>
          </a:p>
        </p:txBody>
      </p:sp>
      <p:sp>
        <p:nvSpPr>
          <p:cNvPr id="3" name="TextBox 2"/>
          <p:cNvSpPr txBox="1"/>
          <p:nvPr/>
        </p:nvSpPr>
        <p:spPr>
          <a:xfrm>
            <a:off x="304800" y="2209800"/>
            <a:ext cx="6096000" cy="2262158"/>
          </a:xfrm>
          <a:prstGeom prst="rect">
            <a:avLst/>
          </a:prstGeom>
          <a:noFill/>
        </p:spPr>
        <p:txBody>
          <a:bodyPr wrap="square" rtlCol="0">
            <a:spAutoFit/>
          </a:bodyPr>
          <a:lstStyle/>
          <a:p>
            <a:pPr algn="ctr"/>
            <a:r>
              <a:rPr lang="en-US" b="1" u="sng" dirty="0" smtClean="0"/>
              <a:t>Registration Fee (please check)</a:t>
            </a:r>
          </a:p>
          <a:p>
            <a:r>
              <a:rPr lang="en-US" sz="1200" dirty="0" smtClean="0"/>
              <a:t>Registration Fee				$20.00 _____</a:t>
            </a:r>
          </a:p>
          <a:p>
            <a:r>
              <a:rPr lang="en-US" sz="1200" dirty="0" smtClean="0"/>
              <a:t>CEU					$10.00 _____</a:t>
            </a:r>
          </a:p>
          <a:p>
            <a:r>
              <a:rPr lang="en-US" sz="1200" dirty="0" smtClean="0"/>
              <a:t>Seniors/Consumers 60 years and older			          Complimentary_______</a:t>
            </a:r>
          </a:p>
          <a:p>
            <a:pPr algn="r"/>
            <a:r>
              <a:rPr lang="en-US" sz="900" dirty="0" smtClean="0"/>
              <a:t>(Please call, limited availability)</a:t>
            </a:r>
          </a:p>
          <a:p>
            <a:r>
              <a:rPr lang="en-US" sz="1200" dirty="0" smtClean="0"/>
              <a:t>Total Amount Enclosed:				___________</a:t>
            </a:r>
          </a:p>
          <a:p>
            <a:r>
              <a:rPr lang="en-US" sz="1200" dirty="0" smtClean="0"/>
              <a:t>CEU’s are available for : MSW/LCSW, LNHA, LCPC, General Attendance</a:t>
            </a:r>
          </a:p>
          <a:p>
            <a:r>
              <a:rPr lang="en-US" sz="1200" dirty="0" smtClean="0"/>
              <a:t>YOU MUST Pay $10 to The Moultrie County Counseling Center, complete the Administration/Registration Form, in addition to signing the sheet at registration to get  CEU’s.</a:t>
            </a:r>
          </a:p>
          <a:p>
            <a:endParaRPr lang="en-US" dirty="0" smtClean="0"/>
          </a:p>
        </p:txBody>
      </p:sp>
      <p:sp>
        <p:nvSpPr>
          <p:cNvPr id="4" name="TextBox 3"/>
          <p:cNvSpPr txBox="1"/>
          <p:nvPr/>
        </p:nvSpPr>
        <p:spPr>
          <a:xfrm>
            <a:off x="381000" y="4343400"/>
            <a:ext cx="6019800" cy="1754326"/>
          </a:xfrm>
          <a:prstGeom prst="rect">
            <a:avLst/>
          </a:prstGeom>
          <a:noFill/>
        </p:spPr>
        <p:txBody>
          <a:bodyPr wrap="square" rtlCol="0">
            <a:spAutoFit/>
          </a:bodyPr>
          <a:lstStyle/>
          <a:p>
            <a:r>
              <a:rPr lang="en-US" b="1" dirty="0" smtClean="0"/>
              <a:t>Payment: </a:t>
            </a:r>
            <a:r>
              <a:rPr lang="en-US" sz="1200" dirty="0" smtClean="0"/>
              <a:t>Checks for registration fee should be made payable to Moultrie County Counseling Center. Mail the registration form and check for registration to:</a:t>
            </a:r>
          </a:p>
          <a:p>
            <a:pPr algn="ctr"/>
            <a:r>
              <a:rPr lang="en-US" sz="1200" dirty="0" smtClean="0"/>
              <a:t>Moultrie County Counseling Center</a:t>
            </a:r>
          </a:p>
          <a:p>
            <a:pPr algn="ctr"/>
            <a:r>
              <a:rPr lang="en-US" sz="1200" dirty="0" smtClean="0"/>
              <a:t>Attn: Sheila Greuel, MHP</a:t>
            </a:r>
          </a:p>
          <a:p>
            <a:pPr algn="ctr"/>
            <a:r>
              <a:rPr lang="en-US" sz="1200" dirty="0" smtClean="0"/>
              <a:t>PO Box 163</a:t>
            </a:r>
          </a:p>
          <a:p>
            <a:pPr algn="ctr"/>
            <a:r>
              <a:rPr lang="en-US" sz="1200" dirty="0" smtClean="0"/>
              <a:t>Sullivan, IL 61951</a:t>
            </a:r>
          </a:p>
          <a:p>
            <a:endParaRPr lang="en-US" sz="1200" dirty="0" smtClean="0"/>
          </a:p>
          <a:p>
            <a:r>
              <a:rPr lang="en-US" b="1" dirty="0" smtClean="0"/>
              <a:t>Lunch Provided- </a:t>
            </a:r>
            <a:r>
              <a:rPr lang="en-US" sz="1200" dirty="0" smtClean="0"/>
              <a:t>Please circle:	Chicken	Beef	Vegetarian</a:t>
            </a:r>
            <a:endParaRPr lang="en-US" sz="1200" dirty="0"/>
          </a:p>
        </p:txBody>
      </p:sp>
      <p:sp>
        <p:nvSpPr>
          <p:cNvPr id="5" name="TextBox 4"/>
          <p:cNvSpPr txBox="1"/>
          <p:nvPr/>
        </p:nvSpPr>
        <p:spPr>
          <a:xfrm>
            <a:off x="304800" y="6400800"/>
            <a:ext cx="6248400" cy="646331"/>
          </a:xfrm>
          <a:prstGeom prst="rect">
            <a:avLst/>
          </a:prstGeom>
          <a:noFill/>
        </p:spPr>
        <p:txBody>
          <a:bodyPr wrap="square" rtlCol="0">
            <a:spAutoFit/>
          </a:bodyPr>
          <a:lstStyle/>
          <a:p>
            <a:r>
              <a:rPr lang="en-US" sz="1200" dirty="0" smtClean="0"/>
              <a:t>Please submit one (1) registration form per person; copy as needed. Please reply by </a:t>
            </a:r>
            <a:r>
              <a:rPr lang="en-US" sz="1200" b="1" dirty="0" smtClean="0"/>
              <a:t>October 22, 2010</a:t>
            </a:r>
            <a:r>
              <a:rPr lang="en-US" sz="1200" dirty="0" smtClean="0"/>
              <a:t> to ensure space availability. Registrations will be accepted up to and including the day of the conference as a space-available basis.</a:t>
            </a:r>
            <a:endParaRPr lang="en-US" sz="1200" dirty="0"/>
          </a:p>
        </p:txBody>
      </p:sp>
      <p:sp>
        <p:nvSpPr>
          <p:cNvPr id="6" name="TextBox 5"/>
          <p:cNvSpPr txBox="1"/>
          <p:nvPr/>
        </p:nvSpPr>
        <p:spPr>
          <a:xfrm>
            <a:off x="381000" y="7086600"/>
            <a:ext cx="6096000" cy="1015663"/>
          </a:xfrm>
          <a:prstGeom prst="rect">
            <a:avLst/>
          </a:prstGeom>
          <a:noFill/>
        </p:spPr>
        <p:txBody>
          <a:bodyPr wrap="square" rtlCol="0">
            <a:spAutoFit/>
          </a:bodyPr>
          <a:lstStyle/>
          <a:p>
            <a:r>
              <a:rPr lang="en-US" sz="1200" dirty="0" smtClean="0"/>
              <a:t>To better prepare for your attendance, please select </a:t>
            </a:r>
            <a:r>
              <a:rPr lang="en-US" sz="1200" u="sng" dirty="0" smtClean="0"/>
              <a:t>one</a:t>
            </a:r>
            <a:r>
              <a:rPr lang="en-US" sz="1200" dirty="0" smtClean="0"/>
              <a:t> break out session at  11:00 &amp; 2:15</a:t>
            </a:r>
          </a:p>
          <a:p>
            <a:r>
              <a:rPr lang="en-US" sz="1200" dirty="0" smtClean="0"/>
              <a:t> 11:00                                                                              2:15</a:t>
            </a:r>
          </a:p>
          <a:p>
            <a:r>
              <a:rPr lang="en-US" sz="1200" dirty="0" smtClean="0"/>
              <a:t>____ Elder Abuse                                                           ____Comprehensive Care Coordination</a:t>
            </a:r>
          </a:p>
          <a:p>
            <a:r>
              <a:rPr lang="en-US" sz="1200" dirty="0" smtClean="0"/>
              <a:t>____Delirium			           ____  Depression 201</a:t>
            </a:r>
          </a:p>
          <a:p>
            <a:endParaRPr lang="en-US" sz="1200" dirty="0" smtClean="0"/>
          </a:p>
        </p:txBody>
      </p:sp>
      <p:pic>
        <p:nvPicPr>
          <p:cNvPr id="7" name="Picture 6" descr="C:\Documents and Settings\BHINMAN\Local Settings\Temporary Internet Files\Content.IE5\YODK98LM\MC900078755[1].wmf"/>
          <p:cNvPicPr>
            <a:picLocks noChangeAspect="1" noChangeArrowheads="1"/>
          </p:cNvPicPr>
          <p:nvPr/>
        </p:nvPicPr>
        <p:blipFill>
          <a:blip r:embed="rId3" cstate="print"/>
          <a:srcRect/>
          <a:stretch>
            <a:fillRect/>
          </a:stretch>
        </p:blipFill>
        <p:spPr bwMode="auto">
          <a:xfrm>
            <a:off x="5867400" y="4267200"/>
            <a:ext cx="704490" cy="10668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304800" y="609600"/>
            <a:ext cx="6248400" cy="8534400"/>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sng" strike="noStrike" cap="none" normalizeH="0" baseline="0" dirty="0" smtClean="0">
                <a:ln>
                  <a:noFill/>
                </a:ln>
                <a:solidFill>
                  <a:srgbClr val="000000"/>
                </a:solidFill>
                <a:effectLst/>
                <a:latin typeface="Times New Roman" pitchFamily="18" charset="0"/>
              </a:rPr>
              <a:t>Conference Schedule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8:30-9:00 Registration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9:00-9:15 Welcome and Introductions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9:15-9:30 Illinois Mental Health and Aging Coalition Presentation </a:t>
            </a:r>
          </a:p>
          <a:p>
            <a:pPr marL="0" marR="0" lvl="0" indent="0" algn="l" defTabSz="914400" rtl="0" eaLnBrk="1" fontAlgn="base" latinLnBrk="0" hangingPunct="1">
              <a:lnSpc>
                <a:spcPct val="100000"/>
              </a:lnSpc>
              <a:spcBef>
                <a:spcPct val="0"/>
              </a:spcBef>
              <a:spcAft>
                <a:spcPct val="0"/>
              </a:spcAft>
              <a:buClrTx/>
              <a:buSzTx/>
              <a:buFontTx/>
              <a:buNone/>
              <a:tabLst/>
            </a:pPr>
            <a:r>
              <a:rPr lang="en-US" sz="1400" dirty="0" smtClean="0">
                <a:solidFill>
                  <a:srgbClr val="000000"/>
                </a:solidFill>
                <a:latin typeface="Times New Roman" pitchFamily="18" charset="0"/>
              </a:rPr>
              <a:t>               </a:t>
            </a:r>
            <a:r>
              <a:rPr kumimoji="0" lang="en-US" sz="1400" b="0" i="0" u="none" strike="noStrike" cap="none" normalizeH="0" baseline="0" dirty="0" smtClean="0">
                <a:ln>
                  <a:noFill/>
                </a:ln>
                <a:solidFill>
                  <a:srgbClr val="000000"/>
                </a:solidFill>
                <a:effectLst/>
                <a:latin typeface="Times New Roman" pitchFamily="18" charset="0"/>
              </a:rPr>
              <a:t>Linda Warner, Ed. M. QMHP, 2010 State President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lvl="0" fontAlgn="base">
              <a:spcBef>
                <a:spcPct val="0"/>
              </a:spcBef>
              <a:spcAft>
                <a:spcPct val="0"/>
              </a:spcAft>
            </a:pPr>
            <a:r>
              <a:rPr kumimoji="0" lang="en-US" sz="1400" b="0" i="0" u="none" strike="noStrike" cap="none" normalizeH="0" baseline="0" dirty="0" smtClean="0">
                <a:ln>
                  <a:noFill/>
                </a:ln>
                <a:solidFill>
                  <a:srgbClr val="000000"/>
                </a:solidFill>
                <a:effectLst/>
                <a:latin typeface="Times New Roman" pitchFamily="18" charset="0"/>
              </a:rPr>
              <a:t>9:30-10:30 Identification and Intervention for Addictions in the Older Population           </a:t>
            </a:r>
            <a:r>
              <a:rPr kumimoji="0" lang="en-US" sz="1400" b="0" i="0" u="none" strike="noStrike" cap="none" normalizeH="0" dirty="0" smtClean="0">
                <a:ln>
                  <a:noFill/>
                </a:ln>
                <a:solidFill>
                  <a:srgbClr val="000000"/>
                </a:solidFill>
                <a:effectLst/>
                <a:latin typeface="Times New Roman" pitchFamily="18" charset="0"/>
              </a:rPr>
              <a:t>       	C</a:t>
            </a:r>
            <a:r>
              <a:rPr kumimoji="0" lang="en-US" sz="1400" b="0" i="0" u="none" strike="noStrike" cap="none" normalizeH="0" baseline="0" dirty="0" smtClean="0">
                <a:ln>
                  <a:noFill/>
                </a:ln>
                <a:solidFill>
                  <a:srgbClr val="000000"/>
                </a:solidFill>
                <a:effectLst/>
                <a:latin typeface="Times New Roman" pitchFamily="18" charset="0"/>
              </a:rPr>
              <a:t>hallenges and Opportunities.  </a:t>
            </a:r>
          </a:p>
          <a:p>
            <a:pPr lvl="0" fontAlgn="base">
              <a:spcBef>
                <a:spcPct val="0"/>
              </a:spcBef>
              <a:spcAft>
                <a:spcPct val="0"/>
              </a:spcAft>
            </a:pPr>
            <a:r>
              <a:rPr lang="en-US" sz="1400" dirty="0" smtClean="0">
                <a:solidFill>
                  <a:srgbClr val="000000"/>
                </a:solidFill>
                <a:latin typeface="Times New Roman" pitchFamily="18" charset="0"/>
              </a:rPr>
              <a:t>                     </a:t>
            </a:r>
            <a:r>
              <a:rPr kumimoji="0" lang="en-US" sz="1400" b="0" i="0" u="none" strike="noStrike" cap="none" normalizeH="0" baseline="0" dirty="0" smtClean="0">
                <a:ln>
                  <a:noFill/>
                </a:ln>
                <a:solidFill>
                  <a:srgbClr val="000000"/>
                </a:solidFill>
                <a:effectLst/>
                <a:latin typeface="Times New Roman" pitchFamily="18" charset="0"/>
              </a:rPr>
              <a:t>Presented by </a:t>
            </a:r>
            <a:r>
              <a:rPr lang="en-US" sz="1400" dirty="0" smtClean="0">
                <a:solidFill>
                  <a:srgbClr val="000000"/>
                </a:solidFill>
                <a:latin typeface="Times New Roman" pitchFamily="18" charset="0"/>
              </a:rPr>
              <a:t>Anne Robin, MD, Carle Physician Group</a:t>
            </a: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10:30-11:00 Exhibit Hall and Break Time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11:00– 12:00 Break Out Session  (Choose One)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	A)  Delirium in Elderly Clients, </a:t>
            </a:r>
            <a:r>
              <a:rPr kumimoji="0" lang="en-US" sz="1400" b="0" i="0" u="none" strike="noStrike" cap="none" normalizeH="0" baseline="0" dirty="0" err="1" smtClean="0">
                <a:ln>
                  <a:noFill/>
                </a:ln>
                <a:solidFill>
                  <a:srgbClr val="000000"/>
                </a:solidFill>
                <a:effectLst/>
                <a:latin typeface="Times New Roman" pitchFamily="18" charset="0"/>
              </a:rPr>
              <a:t>Nazneen</a:t>
            </a:r>
            <a:r>
              <a:rPr kumimoji="0" lang="en-US" sz="1400" b="0" i="0" u="none" strike="noStrike" cap="none" normalizeH="0" baseline="0" dirty="0" smtClean="0">
                <a:ln>
                  <a:noFill/>
                </a:ln>
                <a:solidFill>
                  <a:srgbClr val="000000"/>
                </a:solidFill>
                <a:effectLst/>
                <a:latin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rPr>
              <a:t>Hashmi</a:t>
            </a:r>
            <a:r>
              <a:rPr kumimoji="0" lang="en-US" sz="1400" b="0" i="0" u="none" strike="noStrike" cap="none" normalizeH="0" baseline="0" dirty="0" smtClean="0">
                <a:ln>
                  <a:noFill/>
                </a:ln>
                <a:solidFill>
                  <a:srgbClr val="000000"/>
                </a:solidFill>
                <a:effectLst/>
                <a:latin typeface="Times New Roman" pitchFamily="18" charset="0"/>
              </a:rPr>
              <a:t>, MD </a:t>
            </a:r>
            <a:r>
              <a:rPr kumimoji="0" lang="en-US" sz="1400" b="0" i="0" u="none" strike="noStrike" cap="none" normalizeH="0" dirty="0" smtClean="0">
                <a:ln>
                  <a:noFill/>
                </a:ln>
                <a:solidFill>
                  <a:srgbClr val="000000"/>
                </a:solidFill>
                <a:effectLst/>
                <a:latin typeface="Times New Roman" pitchFamily="18" charset="0"/>
              </a:rPr>
              <a:t>             	                                         	B</a:t>
            </a:r>
            <a:r>
              <a:rPr kumimoji="0" lang="en-US" sz="1400" b="0" i="0" u="none" strike="noStrike" cap="none" normalizeH="0" baseline="0" dirty="0" smtClean="0">
                <a:ln>
                  <a:noFill/>
                </a:ln>
                <a:solidFill>
                  <a:srgbClr val="000000"/>
                </a:solidFill>
                <a:effectLst/>
                <a:latin typeface="Times New Roman" pitchFamily="18" charset="0"/>
              </a:rPr>
              <a:t>)  Elder Abuse, Holly </a:t>
            </a:r>
            <a:r>
              <a:rPr kumimoji="0" lang="en-US" sz="1400" b="0" i="0" u="none" strike="noStrike" cap="none" normalizeH="0" baseline="0" dirty="0" err="1" smtClean="0">
                <a:ln>
                  <a:noFill/>
                </a:ln>
                <a:solidFill>
                  <a:srgbClr val="000000"/>
                </a:solidFill>
                <a:effectLst/>
                <a:latin typeface="Times New Roman" pitchFamily="18" charset="0"/>
              </a:rPr>
              <a:t>Zielke</a:t>
            </a:r>
            <a:r>
              <a:rPr kumimoji="0" lang="en-US" sz="1400" b="0" i="0" u="none" strike="noStrike" cap="none" normalizeH="0" baseline="0" dirty="0" smtClean="0">
                <a:ln>
                  <a:noFill/>
                </a:ln>
                <a:solidFill>
                  <a:srgbClr val="000000"/>
                </a:solidFill>
                <a:effectLst/>
                <a:latin typeface="Times New Roman" pitchFamily="18" charset="0"/>
              </a:rPr>
              <a:t>, BS, MA, Gerontology</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 12:00– 12:15 Break for Lunch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12:15 Lunch Served</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sz="1400" dirty="0" smtClean="0">
                <a:solidFill>
                  <a:srgbClr val="000000"/>
                </a:solidFill>
                <a:latin typeface="Times New Roman" pitchFamily="18" charset="0"/>
              </a:rPr>
              <a:t>1</a:t>
            </a:r>
            <a:r>
              <a:rPr kumimoji="0" lang="en-US" sz="1400" b="0" i="0" u="none" strike="noStrike" cap="none" normalizeH="0" baseline="0" dirty="0" smtClean="0">
                <a:ln>
                  <a:noFill/>
                </a:ln>
                <a:solidFill>
                  <a:srgbClr val="000000"/>
                </a:solidFill>
                <a:effectLst/>
                <a:latin typeface="Times New Roman" pitchFamily="18" charset="0"/>
              </a:rPr>
              <a:t>2:30-1:15  Aging Professionally, Presented by Ruth Bixby, MA OTR/L ,</a:t>
            </a:r>
          </a:p>
          <a:p>
            <a:pPr marL="0" marR="0" lvl="0" indent="0" algn="l" defTabSz="914400" rtl="0" eaLnBrk="1" fontAlgn="base" latinLnBrk="0" hangingPunct="1">
              <a:lnSpc>
                <a:spcPct val="100000"/>
              </a:lnSpc>
              <a:spcBef>
                <a:spcPct val="0"/>
              </a:spcBef>
              <a:spcAft>
                <a:spcPct val="0"/>
              </a:spcAft>
              <a:buClrTx/>
              <a:buSzTx/>
              <a:buFontTx/>
              <a:buNone/>
              <a:tabLst/>
            </a:pPr>
            <a:r>
              <a:rPr lang="en-US" sz="1400" dirty="0" smtClean="0">
                <a:solidFill>
                  <a:srgbClr val="000000"/>
                </a:solidFill>
                <a:latin typeface="Times New Roman" pitchFamily="18" charset="0"/>
              </a:rPr>
              <a:t>                     Lincoln Land Community College</a:t>
            </a: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1:15-1:30    Break and Exhibit Hall</a:t>
            </a:r>
          </a:p>
          <a:p>
            <a:pPr marL="0" marR="0" lvl="0" indent="0" algn="l" defTabSz="914400" rtl="0" eaLnBrk="1" fontAlgn="base" latinLnBrk="0" hangingPunct="1">
              <a:lnSpc>
                <a:spcPct val="100000"/>
              </a:lnSpc>
              <a:spcBef>
                <a:spcPct val="0"/>
              </a:spcBef>
              <a:spcAft>
                <a:spcPct val="0"/>
              </a:spcAft>
              <a:buClrTx/>
              <a:buSzTx/>
              <a:buFontTx/>
              <a:buNone/>
              <a:tabLst/>
            </a:pPr>
            <a:endParaRPr lang="en-US" sz="1400" dirty="0" smtClean="0">
              <a:solidFill>
                <a:srgbClr val="000000"/>
              </a:solidFill>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rPr>
              <a:t>1:30-2:30    Break </a:t>
            </a:r>
            <a:r>
              <a:rPr lang="en-US" sz="1400" dirty="0" smtClean="0">
                <a:solidFill>
                  <a:srgbClr val="000000"/>
                </a:solidFill>
                <a:latin typeface="Times New Roman" pitchFamily="18" charset="0"/>
              </a:rPr>
              <a:t>O</a:t>
            </a:r>
            <a:r>
              <a:rPr kumimoji="0" lang="en-US" sz="1400" b="0" i="0" u="none" strike="noStrike" cap="none" normalizeH="0" baseline="0" dirty="0" smtClean="0">
                <a:ln>
                  <a:noFill/>
                </a:ln>
                <a:solidFill>
                  <a:srgbClr val="000000"/>
                </a:solidFill>
                <a:effectLst/>
                <a:latin typeface="Times New Roman" pitchFamily="18" charset="0"/>
              </a:rPr>
              <a:t>ut Session    (Choose One)</a:t>
            </a:r>
          </a:p>
          <a:p>
            <a:pPr marL="800100" lvl="1" indent="-342900" fontAlgn="base">
              <a:spcBef>
                <a:spcPct val="0"/>
              </a:spcBef>
              <a:spcAft>
                <a:spcPct val="0"/>
              </a:spcAft>
            </a:pPr>
            <a:r>
              <a:rPr lang="en-US" sz="1400" dirty="0" smtClean="0">
                <a:solidFill>
                  <a:srgbClr val="000000"/>
                </a:solidFill>
                <a:latin typeface="Times New Roman" pitchFamily="18" charset="0"/>
              </a:rPr>
              <a:t>       A) Comprehensive Care Coordination –Panel -Susan Real, BS,  Joel     	  Abramowitz, LCSW, DCSW, Melissa Cronin, MS, LCPC, CRC</a:t>
            </a:r>
          </a:p>
          <a:p>
            <a:pPr marL="800100" lvl="1" indent="-342900" fontAlgn="base">
              <a:spcBef>
                <a:spcPct val="0"/>
              </a:spcBef>
              <a:spcAft>
                <a:spcPct val="0"/>
              </a:spcAft>
            </a:pPr>
            <a:r>
              <a:rPr kumimoji="0" lang="en-US" sz="1400" b="0" i="0" u="none" strike="noStrike" cap="none" normalizeH="0" baseline="0" dirty="0" smtClean="0">
                <a:ln>
                  <a:noFill/>
                </a:ln>
                <a:solidFill>
                  <a:srgbClr val="000000"/>
                </a:solidFill>
                <a:effectLst/>
                <a:latin typeface="Times New Roman" pitchFamily="18" charset="0"/>
              </a:rPr>
              <a:t>       B)</a:t>
            </a:r>
            <a:r>
              <a:rPr kumimoji="0" lang="en-US" sz="1400" b="0" i="0" u="none" strike="noStrike" cap="none" normalizeH="0" dirty="0" smtClean="0">
                <a:ln>
                  <a:noFill/>
                </a:ln>
                <a:solidFill>
                  <a:srgbClr val="000000"/>
                </a:solidFill>
                <a:effectLst/>
                <a:latin typeface="Times New Roman" pitchFamily="18" charset="0"/>
              </a:rPr>
              <a:t> </a:t>
            </a:r>
            <a:r>
              <a:rPr kumimoji="0" lang="en-US" sz="1400" b="0" i="0" u="none" strike="noStrike" cap="none" normalizeH="0" baseline="0" dirty="0" smtClean="0">
                <a:ln>
                  <a:noFill/>
                </a:ln>
                <a:solidFill>
                  <a:srgbClr val="000000"/>
                </a:solidFill>
                <a:effectLst/>
                <a:latin typeface="Times New Roman" pitchFamily="18" charset="0"/>
              </a:rPr>
              <a:t>Depression 201- Sheila</a:t>
            </a:r>
            <a:r>
              <a:rPr kumimoji="0" lang="en-US" sz="1400" b="0" i="0" u="none" strike="noStrike" cap="none" normalizeH="0" dirty="0" smtClean="0">
                <a:ln>
                  <a:noFill/>
                </a:ln>
                <a:solidFill>
                  <a:srgbClr val="000000"/>
                </a:solidFill>
                <a:effectLst/>
                <a:latin typeface="Times New Roman" pitchFamily="18" charset="0"/>
              </a:rPr>
              <a:t> M. Greuel, BS, MHP</a:t>
            </a:r>
          </a:p>
          <a:p>
            <a:pPr marL="342900" marR="0" lvl="0" indent="-342900" algn="l" defTabSz="914400" rtl="0" eaLnBrk="1" fontAlgn="base" latinLnBrk="0" hangingPunct="1">
              <a:lnSpc>
                <a:spcPct val="100000"/>
              </a:lnSpc>
              <a:spcBef>
                <a:spcPct val="0"/>
              </a:spcBef>
              <a:spcAft>
                <a:spcPct val="0"/>
              </a:spcAft>
              <a:buClrTx/>
              <a:buSzTx/>
              <a:buFontTx/>
              <a:buAutoNum type="alphaUcParenR"/>
              <a:tabLst/>
            </a:pPr>
            <a:endParaRPr lang="en-US" sz="1400" baseline="0" dirty="0" smtClean="0">
              <a:solidFill>
                <a:srgbClr val="000000"/>
              </a:solidFill>
              <a:latin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tabLst/>
            </a:pPr>
            <a:r>
              <a:rPr kumimoji="0" lang="en-US" sz="1400" b="0" i="0" u="none" strike="noStrike" cap="none" normalizeH="0" dirty="0" smtClean="0">
                <a:ln>
                  <a:noFill/>
                </a:ln>
                <a:solidFill>
                  <a:srgbClr val="000000"/>
                </a:solidFill>
                <a:effectLst/>
                <a:latin typeface="Times New Roman" pitchFamily="18" charset="0"/>
              </a:rPr>
              <a:t>2:30-3:00  Break &amp; Exhibit Hall</a:t>
            </a:r>
          </a:p>
          <a:p>
            <a:pPr marL="342900" marR="0" lvl="0" indent="-342900" algn="l" defTabSz="914400" rtl="0" eaLnBrk="1" fontAlgn="base" latinLnBrk="0" hangingPunct="1">
              <a:lnSpc>
                <a:spcPct val="100000"/>
              </a:lnSpc>
              <a:spcBef>
                <a:spcPct val="0"/>
              </a:spcBef>
              <a:spcAft>
                <a:spcPct val="0"/>
              </a:spcAft>
              <a:buClrTx/>
              <a:buSzTx/>
              <a:tabLst/>
            </a:pPr>
            <a:endParaRPr lang="en-US" sz="1400" baseline="0" dirty="0" smtClean="0">
              <a:solidFill>
                <a:srgbClr val="000000"/>
              </a:solidFill>
              <a:latin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tabLst/>
            </a:pPr>
            <a:r>
              <a:rPr kumimoji="0" lang="en-US" sz="1400" b="0" i="0" u="none" strike="noStrike" cap="none" normalizeH="0" dirty="0" smtClean="0">
                <a:ln>
                  <a:noFill/>
                </a:ln>
                <a:solidFill>
                  <a:srgbClr val="000000"/>
                </a:solidFill>
                <a:effectLst/>
                <a:latin typeface="Times New Roman" pitchFamily="18" charset="0"/>
              </a:rPr>
              <a:t>3:00-4:00 General Session- OCD: Hoarding, Presented by Patrick McGrath, Ph.D</a:t>
            </a:r>
            <a:r>
              <a:rPr lang="en-US" sz="1400" dirty="0" smtClean="0">
                <a:solidFill>
                  <a:srgbClr val="000000"/>
                </a:solidFill>
                <a:latin typeface="Times New Roman" pitchFamily="18" charset="0"/>
              </a:rPr>
              <a:t>.,</a:t>
            </a:r>
          </a:p>
          <a:p>
            <a:pPr marL="342900" marR="0" lvl="0" indent="-342900" algn="l" defTabSz="914400" rtl="0" eaLnBrk="1" fontAlgn="base" latinLnBrk="0" hangingPunct="1">
              <a:lnSpc>
                <a:spcPct val="100000"/>
              </a:lnSpc>
              <a:spcBef>
                <a:spcPct val="0"/>
              </a:spcBef>
              <a:spcAft>
                <a:spcPct val="0"/>
              </a:spcAft>
              <a:buClrTx/>
              <a:buSzTx/>
              <a:tabLst/>
            </a:pPr>
            <a:r>
              <a:rPr kumimoji="0" lang="en-US" sz="1400" b="0" i="0" u="none" strike="noStrike" cap="none" normalizeH="0" dirty="0" smtClean="0">
                <a:ln>
                  <a:noFill/>
                </a:ln>
                <a:solidFill>
                  <a:srgbClr val="000000"/>
                </a:solidFill>
                <a:effectLst/>
                <a:latin typeface="Times New Roman" pitchFamily="18" charset="0"/>
              </a:rPr>
              <a:t>                  Alexian Brothers Behavioral Health Hospital</a:t>
            </a:r>
          </a:p>
          <a:p>
            <a:pPr marL="342900" marR="0" lvl="0" indent="-342900" algn="l" defTabSz="914400" rtl="0" eaLnBrk="1" fontAlgn="base" latinLnBrk="0" hangingPunct="1">
              <a:lnSpc>
                <a:spcPct val="100000"/>
              </a:lnSpc>
              <a:spcBef>
                <a:spcPct val="0"/>
              </a:spcBef>
              <a:spcAft>
                <a:spcPct val="0"/>
              </a:spcAft>
              <a:buClrTx/>
              <a:buSzTx/>
              <a:tabLst/>
            </a:pPr>
            <a:endParaRPr lang="en-US" sz="1400" baseline="0" dirty="0" smtClean="0">
              <a:solidFill>
                <a:srgbClr val="000000"/>
              </a:solidFill>
              <a:latin typeface="Times New Roman" pitchFamily="18" charset="0"/>
            </a:endParaRPr>
          </a:p>
          <a:p>
            <a:pPr marL="342900" marR="0" lvl="0" indent="-342900" algn="ctr" defTabSz="914400" rtl="0" eaLnBrk="1" fontAlgn="base" latinLnBrk="0" hangingPunct="1">
              <a:lnSpc>
                <a:spcPct val="100000"/>
              </a:lnSpc>
              <a:spcBef>
                <a:spcPct val="0"/>
              </a:spcBef>
              <a:spcAft>
                <a:spcPct val="0"/>
              </a:spcAft>
              <a:buClrTx/>
              <a:buSzTx/>
              <a:tabLst/>
            </a:pPr>
            <a:r>
              <a:rPr kumimoji="0" lang="en-US" sz="1400" b="0" i="0" u="none" strike="noStrike" cap="none" normalizeH="0" dirty="0" smtClean="0">
                <a:ln>
                  <a:noFill/>
                </a:ln>
                <a:solidFill>
                  <a:srgbClr val="000000"/>
                </a:solidFill>
                <a:effectLst/>
                <a:latin typeface="Times New Roman" pitchFamily="18" charset="0"/>
              </a:rPr>
              <a:t>Wishing you a safe trip home!</a:t>
            </a:r>
            <a:endParaRPr kumimoji="0" lang="en-US" sz="1400" b="0" i="0" u="none" strike="noStrike" cap="none" normalizeH="0" baseline="0" dirty="0"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rgbClr val="000000"/>
                </a:solidFill>
                <a:effectLst/>
                <a:latin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endParaRPr>
          </a:p>
        </p:txBody>
      </p:sp>
      <p:pic>
        <p:nvPicPr>
          <p:cNvPr id="3" name="Picture 10" descr="C:\Documents and Settings\BHINMAN\Local Settings\Temporary Internet Files\Content.IE5\SE35QQ56\MC900383582[1].wmf"/>
          <p:cNvPicPr>
            <a:picLocks noChangeAspect="1" noChangeArrowheads="1"/>
          </p:cNvPicPr>
          <p:nvPr/>
        </p:nvPicPr>
        <p:blipFill>
          <a:blip r:embed="rId3" cstate="print"/>
          <a:srcRect/>
          <a:stretch>
            <a:fillRect/>
          </a:stretch>
        </p:blipFill>
        <p:spPr bwMode="auto">
          <a:xfrm>
            <a:off x="5181600" y="0"/>
            <a:ext cx="1028700" cy="14478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343</TotalTime>
  <Words>887</Words>
  <Application>Microsoft Office PowerPoint</Application>
  <PresentationFormat>On-screen Show (4:3)</PresentationFormat>
  <Paragraphs>152</Paragraphs>
  <Slides>5</Slides>
  <Notes>5</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Slide 1</vt:lpstr>
      <vt:lpstr>Slide 2</vt:lpstr>
      <vt:lpstr>Slide 3</vt:lpstr>
      <vt:lpstr>Slide 4</vt:lpstr>
      <vt:lpstr>Slide 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bhinman</dc:creator>
  <cp:lastModifiedBy> </cp:lastModifiedBy>
  <cp:revision>37</cp:revision>
  <dcterms:created xsi:type="dcterms:W3CDTF">2010-07-23T15:01:05Z</dcterms:created>
  <dcterms:modified xsi:type="dcterms:W3CDTF">2010-09-21T15:41:02Z</dcterms:modified>
</cp:coreProperties>
</file>